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56" r:id="rId2"/>
    <p:sldId id="257" r:id="rId3"/>
    <p:sldId id="276" r:id="rId4"/>
    <p:sldId id="278" r:id="rId5"/>
    <p:sldId id="293" r:id="rId6"/>
    <p:sldId id="280" r:id="rId7"/>
    <p:sldId id="295" r:id="rId8"/>
    <p:sldId id="296" r:id="rId9"/>
    <p:sldId id="292" r:id="rId10"/>
    <p:sldId id="267" r:id="rId11"/>
    <p:sldId id="337" r:id="rId12"/>
    <p:sldId id="340" r:id="rId13"/>
    <p:sldId id="265" r:id="rId14"/>
    <p:sldId id="324" r:id="rId15"/>
    <p:sldId id="325" r:id="rId16"/>
    <p:sldId id="326" r:id="rId17"/>
    <p:sldId id="327" r:id="rId18"/>
    <p:sldId id="328" r:id="rId19"/>
    <p:sldId id="329" r:id="rId20"/>
    <p:sldId id="331" r:id="rId21"/>
    <p:sldId id="336" r:id="rId22"/>
    <p:sldId id="338" r:id="rId23"/>
    <p:sldId id="346" r:id="rId24"/>
    <p:sldId id="347" r:id="rId25"/>
    <p:sldId id="341" r:id="rId26"/>
    <p:sldId id="303" r:id="rId27"/>
    <p:sldId id="310" r:id="rId28"/>
    <p:sldId id="323" r:id="rId29"/>
    <p:sldId id="333" r:id="rId30"/>
    <p:sldId id="334" r:id="rId31"/>
    <p:sldId id="339" r:id="rId32"/>
    <p:sldId id="343" r:id="rId33"/>
    <p:sldId id="344" r:id="rId34"/>
    <p:sldId id="342" r:id="rId35"/>
    <p:sldId id="345" r:id="rId36"/>
    <p:sldId id="306" r:id="rId37"/>
    <p:sldId id="308" r:id="rId38"/>
    <p:sldId id="348" r:id="rId39"/>
    <p:sldId id="297" r:id="rId40"/>
    <p:sldId id="283" r:id="rId41"/>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50037"/>
    <a:srgbClr val="21FFFF"/>
    <a:srgbClr val="B83A16"/>
    <a:srgbClr val="422C16"/>
    <a:srgbClr val="0C788E"/>
    <a:srgbClr val="006666"/>
    <a:srgbClr val="0099CC"/>
    <a:srgbClr val="660066"/>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テーマ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テーマ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23" autoAdjust="0"/>
    <p:restoredTop sz="97003" autoAdjust="0"/>
  </p:normalViewPr>
  <p:slideViewPr>
    <p:cSldViewPr showGuides="1">
      <p:cViewPr>
        <p:scale>
          <a:sx n="125" d="100"/>
          <a:sy n="125" d="100"/>
        </p:scale>
        <p:origin x="-896" y="104"/>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B6876-3D61-5C49-B1D1-3B3DFDC00FD1}" type="datetimeFigureOut">
              <a:rPr kumimoji="1" lang="ja-JP" altLang="en-US" smtClean="0"/>
              <a:t>20/02/29</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40FCA7-71CD-B640-9B91-78080FD0BB8D}" type="slidenum">
              <a:rPr kumimoji="1" lang="ja-JP" altLang="en-US" smtClean="0"/>
              <a:t>‹#›</a:t>
            </a:fld>
            <a:endParaRPr kumimoji="1" lang="ja-JP" altLang="en-US"/>
          </a:p>
        </p:txBody>
      </p:sp>
    </p:spTree>
    <p:extLst>
      <p:ext uri="{BB962C8B-B14F-4D97-AF65-F5344CB8AC3E}">
        <p14:creationId xmlns:p14="http://schemas.microsoft.com/office/powerpoint/2010/main" val="2837208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1144BE-3E7A-594A-B045-89CCC603E806}" type="datetimeFigureOut">
              <a:rPr kumimoji="1" lang="ja-JP" altLang="en-US" smtClean="0"/>
              <a:t>20/02/29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8FFE74-64AB-C448-9384-C7C7B9D3F924}" type="slidenum">
              <a:rPr kumimoji="1" lang="ja-JP" altLang="en-US" smtClean="0"/>
              <a:t>‹#›</a:t>
            </a:fld>
            <a:endParaRPr kumimoji="1" lang="ja-JP" altLang="en-US"/>
          </a:p>
        </p:txBody>
      </p:sp>
    </p:spTree>
    <p:extLst>
      <p:ext uri="{BB962C8B-B14F-4D97-AF65-F5344CB8AC3E}">
        <p14:creationId xmlns:p14="http://schemas.microsoft.com/office/powerpoint/2010/main" val="25642495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4e1ddd803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1ddd80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5e9e35275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298" name="Google Shape;298;g25e9e35275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42F18AC2-CA3A-7245-81CE-26C33C32476A}" type="slidenum">
              <a:rPr lang="es-ES" altLang="ja-JP"/>
              <a:pPr/>
              <a:t>‹#›</a:t>
            </a:fld>
            <a:endParaRPr lang="es-ES" altLang="ja-JP"/>
          </a:p>
        </p:txBody>
      </p:sp>
    </p:spTree>
    <p:extLst>
      <p:ext uri="{BB962C8B-B14F-4D97-AF65-F5344CB8AC3E}">
        <p14:creationId xmlns:p14="http://schemas.microsoft.com/office/powerpoint/2010/main" val="70745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4554DEE5-998B-CB4D-9AE7-95BAB88F5F1A}" type="slidenum">
              <a:rPr lang="es-ES" altLang="ja-JP"/>
              <a:pPr/>
              <a:t>‹#›</a:t>
            </a:fld>
            <a:endParaRPr lang="es-ES" altLang="ja-JP"/>
          </a:p>
        </p:txBody>
      </p:sp>
    </p:spTree>
    <p:extLst>
      <p:ext uri="{BB962C8B-B14F-4D97-AF65-F5344CB8AC3E}">
        <p14:creationId xmlns:p14="http://schemas.microsoft.com/office/powerpoint/2010/main" val="3121472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3E69BD60-F16A-D54B-B8CB-BC6CCA2136AA}" type="slidenum">
              <a:rPr lang="es-ES" altLang="ja-JP"/>
              <a:pPr/>
              <a:t>‹#›</a:t>
            </a:fld>
            <a:endParaRPr lang="es-ES" altLang="ja-JP"/>
          </a:p>
        </p:txBody>
      </p:sp>
    </p:spTree>
    <p:extLst>
      <p:ext uri="{BB962C8B-B14F-4D97-AF65-F5344CB8AC3E}">
        <p14:creationId xmlns:p14="http://schemas.microsoft.com/office/powerpoint/2010/main" val="29377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C68BA38C-F6F2-DE4B-BB36-4202AA432CFB}" type="slidenum">
              <a:rPr lang="es-ES" altLang="ja-JP"/>
              <a:pPr/>
              <a:t>‹#›</a:t>
            </a:fld>
            <a:endParaRPr lang="es-ES" altLang="ja-JP"/>
          </a:p>
        </p:txBody>
      </p:sp>
      <p:sp>
        <p:nvSpPr>
          <p:cNvPr id="7" name="正方形/長方形 6"/>
          <p:cNvSpPr/>
          <p:nvPr userDrawn="1"/>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1552902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763F502A-E0A7-2348-AF29-1CE06A08A2C6}" type="slidenum">
              <a:rPr lang="es-ES" altLang="ja-JP"/>
              <a:pPr/>
              <a:t>‹#›</a:t>
            </a:fld>
            <a:endParaRPr lang="es-ES" altLang="ja-JP"/>
          </a:p>
        </p:txBody>
      </p:sp>
    </p:spTree>
    <p:extLst>
      <p:ext uri="{BB962C8B-B14F-4D97-AF65-F5344CB8AC3E}">
        <p14:creationId xmlns:p14="http://schemas.microsoft.com/office/powerpoint/2010/main" val="43129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B5DA9848-80DC-144C-B366-787B489F2B12}" type="slidenum">
              <a:rPr lang="es-ES" altLang="ja-JP"/>
              <a:pPr/>
              <a:t>‹#›</a:t>
            </a:fld>
            <a:endParaRPr lang="es-ES" altLang="ja-JP"/>
          </a:p>
        </p:txBody>
      </p:sp>
    </p:spTree>
    <p:extLst>
      <p:ext uri="{BB962C8B-B14F-4D97-AF65-F5344CB8AC3E}">
        <p14:creationId xmlns:p14="http://schemas.microsoft.com/office/powerpoint/2010/main" val="1080798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p:txBody>
          <a:bodyPr/>
          <a:lstStyle>
            <a:lvl1pPr>
              <a:defRPr/>
            </a:lvl1pPr>
          </a:lstStyle>
          <a:p>
            <a:endParaRPr lang="es-ES" altLang="ja-JP"/>
          </a:p>
        </p:txBody>
      </p:sp>
      <p:sp>
        <p:nvSpPr>
          <p:cNvPr id="8" name="フッター プレースホルダー 7"/>
          <p:cNvSpPr>
            <a:spLocks noGrp="1"/>
          </p:cNvSpPr>
          <p:nvPr>
            <p:ph type="ftr" sz="quarter" idx="11"/>
          </p:nvPr>
        </p:nvSpPr>
        <p:spPr/>
        <p:txBody>
          <a:bodyPr/>
          <a:lstStyle>
            <a:lvl1pPr>
              <a:defRPr/>
            </a:lvl1pPr>
          </a:lstStyle>
          <a:p>
            <a:endParaRPr lang="es-ES" altLang="ja-JP"/>
          </a:p>
        </p:txBody>
      </p:sp>
      <p:sp>
        <p:nvSpPr>
          <p:cNvPr id="9" name="スライド番号プレースホルダー 8"/>
          <p:cNvSpPr>
            <a:spLocks noGrp="1"/>
          </p:cNvSpPr>
          <p:nvPr>
            <p:ph type="sldNum" sz="quarter" idx="12"/>
          </p:nvPr>
        </p:nvSpPr>
        <p:spPr/>
        <p:txBody>
          <a:bodyPr/>
          <a:lstStyle>
            <a:lvl1pPr>
              <a:defRPr/>
            </a:lvl1pPr>
          </a:lstStyle>
          <a:p>
            <a:fld id="{908CD9BC-5A32-DE4E-A165-8D9DE9F69C26}" type="slidenum">
              <a:rPr lang="es-ES" altLang="ja-JP"/>
              <a:pPr/>
              <a:t>‹#›</a:t>
            </a:fld>
            <a:endParaRPr lang="es-ES" altLang="ja-JP"/>
          </a:p>
        </p:txBody>
      </p:sp>
    </p:spTree>
    <p:extLst>
      <p:ext uri="{BB962C8B-B14F-4D97-AF65-F5344CB8AC3E}">
        <p14:creationId xmlns:p14="http://schemas.microsoft.com/office/powerpoint/2010/main" val="354291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2"/>
          <p:cNvSpPr>
            <a:spLocks noGrp="1"/>
          </p:cNvSpPr>
          <p:nvPr>
            <p:ph type="dt" sz="half" idx="10"/>
          </p:nvPr>
        </p:nvSpPr>
        <p:spPr/>
        <p:txBody>
          <a:bodyPr/>
          <a:lstStyle>
            <a:lvl1pPr>
              <a:defRPr/>
            </a:lvl1pPr>
          </a:lstStyle>
          <a:p>
            <a:endParaRPr lang="es-ES" altLang="ja-JP"/>
          </a:p>
        </p:txBody>
      </p:sp>
      <p:sp>
        <p:nvSpPr>
          <p:cNvPr id="4" name="フッター プレースホルダー 3"/>
          <p:cNvSpPr>
            <a:spLocks noGrp="1"/>
          </p:cNvSpPr>
          <p:nvPr>
            <p:ph type="ftr" sz="quarter" idx="11"/>
          </p:nvPr>
        </p:nvSpPr>
        <p:spPr/>
        <p:txBody>
          <a:bodyPr/>
          <a:lstStyle>
            <a:lvl1pPr>
              <a:defRPr/>
            </a:lvl1pPr>
          </a:lstStyle>
          <a:p>
            <a:endParaRPr lang="es-ES" altLang="ja-JP"/>
          </a:p>
        </p:txBody>
      </p:sp>
      <p:sp>
        <p:nvSpPr>
          <p:cNvPr id="5" name="スライド番号プレースホルダー 4"/>
          <p:cNvSpPr>
            <a:spLocks noGrp="1"/>
          </p:cNvSpPr>
          <p:nvPr>
            <p:ph type="sldNum" sz="quarter" idx="12"/>
          </p:nvPr>
        </p:nvSpPr>
        <p:spPr/>
        <p:txBody>
          <a:bodyPr/>
          <a:lstStyle>
            <a:lvl1pPr>
              <a:defRPr/>
            </a:lvl1pPr>
          </a:lstStyle>
          <a:p>
            <a:fld id="{EA9FB737-E4E1-0A4F-99F1-F26852B0AA82}" type="slidenum">
              <a:rPr lang="es-ES" altLang="ja-JP"/>
              <a:pPr/>
              <a:t>‹#›</a:t>
            </a:fld>
            <a:endParaRPr lang="es-ES" altLang="ja-JP"/>
          </a:p>
        </p:txBody>
      </p:sp>
    </p:spTree>
    <p:extLst>
      <p:ext uri="{BB962C8B-B14F-4D97-AF65-F5344CB8AC3E}">
        <p14:creationId xmlns:p14="http://schemas.microsoft.com/office/powerpoint/2010/main" val="3110602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s-ES" altLang="ja-JP"/>
          </a:p>
        </p:txBody>
      </p:sp>
      <p:sp>
        <p:nvSpPr>
          <p:cNvPr id="3" name="フッター プレースホルダー 2"/>
          <p:cNvSpPr>
            <a:spLocks noGrp="1"/>
          </p:cNvSpPr>
          <p:nvPr>
            <p:ph type="ftr" sz="quarter" idx="11"/>
          </p:nvPr>
        </p:nvSpPr>
        <p:spPr/>
        <p:txBody>
          <a:bodyPr/>
          <a:lstStyle>
            <a:lvl1pPr>
              <a:defRPr/>
            </a:lvl1pPr>
          </a:lstStyle>
          <a:p>
            <a:endParaRPr lang="es-ES" altLang="ja-JP"/>
          </a:p>
        </p:txBody>
      </p:sp>
      <p:sp>
        <p:nvSpPr>
          <p:cNvPr id="4" name="スライド番号プレースホルダー 3"/>
          <p:cNvSpPr>
            <a:spLocks noGrp="1"/>
          </p:cNvSpPr>
          <p:nvPr>
            <p:ph type="sldNum" sz="quarter" idx="12"/>
          </p:nvPr>
        </p:nvSpPr>
        <p:spPr/>
        <p:txBody>
          <a:bodyPr/>
          <a:lstStyle>
            <a:lvl1pPr>
              <a:defRPr/>
            </a:lvl1pPr>
          </a:lstStyle>
          <a:p>
            <a:fld id="{A0B21772-ABF4-B14D-B147-F525E4172070}" type="slidenum">
              <a:rPr lang="es-ES" altLang="ja-JP"/>
              <a:pPr/>
              <a:t>‹#›</a:t>
            </a:fld>
            <a:endParaRPr lang="es-ES" altLang="ja-JP"/>
          </a:p>
        </p:txBody>
      </p:sp>
    </p:spTree>
    <p:extLst>
      <p:ext uri="{BB962C8B-B14F-4D97-AF65-F5344CB8AC3E}">
        <p14:creationId xmlns:p14="http://schemas.microsoft.com/office/powerpoint/2010/main" val="46436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2299C530-11A9-B447-BB8D-83C6CC2017B6}" type="slidenum">
              <a:rPr lang="es-ES" altLang="ja-JP"/>
              <a:pPr/>
              <a:t>‹#›</a:t>
            </a:fld>
            <a:endParaRPr lang="es-ES" altLang="ja-JP"/>
          </a:p>
        </p:txBody>
      </p:sp>
    </p:spTree>
    <p:extLst>
      <p:ext uri="{BB962C8B-B14F-4D97-AF65-F5344CB8AC3E}">
        <p14:creationId xmlns:p14="http://schemas.microsoft.com/office/powerpoint/2010/main" val="70135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C8B10B60-1542-2C4B-8CDA-A4EA10DB1EA4}" type="slidenum">
              <a:rPr lang="es-ES" altLang="ja-JP"/>
              <a:pPr/>
              <a:t>‹#›</a:t>
            </a:fld>
            <a:endParaRPr lang="es-ES" altLang="ja-JP"/>
          </a:p>
        </p:txBody>
      </p:sp>
    </p:spTree>
    <p:extLst>
      <p:ext uri="{BB962C8B-B14F-4D97-AF65-F5344CB8AC3E}">
        <p14:creationId xmlns:p14="http://schemas.microsoft.com/office/powerpoint/2010/main" val="15440360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s-ES" altLang="ja-JP"/>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 altLang="ja-JP" dirty="0"/>
              <a:t>Haga clic para modificar el estilo de texto del patrón</a:t>
            </a:r>
          </a:p>
          <a:p>
            <a:pPr lvl="1"/>
            <a:r>
              <a:rPr lang="es-ES" altLang="ja-JP" dirty="0"/>
              <a:t>Segundo nivel</a:t>
            </a:r>
          </a:p>
          <a:p>
            <a:pPr lvl="2"/>
            <a:r>
              <a:rPr lang="es-ES" altLang="ja-JP" dirty="0"/>
              <a:t>Tercer nivel</a:t>
            </a:r>
          </a:p>
          <a:p>
            <a:pPr lvl="3"/>
            <a:r>
              <a:rPr lang="es-ES" altLang="ja-JP" dirty="0"/>
              <a:t>Cuarto nivel</a:t>
            </a:r>
          </a:p>
          <a:p>
            <a:pPr lvl="4"/>
            <a:r>
              <a:rPr lang="es-ES" altLang="ja-JP" dirty="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endParaRPr lang="es-E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endParaRPr lang="es-ES" altLang="ja-JP"/>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3580231B-A149-E145-A059-9F4405F2C9C3}" type="slidenum">
              <a:rPr lang="es-ES" altLang="ja-JP"/>
              <a:pPr/>
              <a:t>‹#›</a:t>
            </a:fld>
            <a:endParaRPr lang="es-E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Arial" charset="0"/>
          <a:cs typeface="+mn-cs"/>
        </a:defRPr>
      </a:lvl2pPr>
      <a:lvl3pPr marL="1143000" indent="-228600" algn="l" rtl="0" fontAlgn="base">
        <a:spcBef>
          <a:spcPct val="20000"/>
        </a:spcBef>
        <a:spcAft>
          <a:spcPct val="0"/>
        </a:spcAft>
        <a:buChar char="•"/>
        <a:defRPr sz="2400">
          <a:solidFill>
            <a:schemeClr val="tx1"/>
          </a:solidFill>
          <a:latin typeface="+mn-lt"/>
          <a:ea typeface="Arial" charset="0"/>
          <a:cs typeface="+mn-cs"/>
        </a:defRPr>
      </a:lvl3pPr>
      <a:lvl4pPr marL="1600200" indent="-228600" algn="l" rtl="0" fontAlgn="base">
        <a:spcBef>
          <a:spcPct val="20000"/>
        </a:spcBef>
        <a:spcAft>
          <a:spcPct val="0"/>
        </a:spcAft>
        <a:buChar char="–"/>
        <a:defRPr sz="2000">
          <a:solidFill>
            <a:schemeClr val="tx1"/>
          </a:solidFill>
          <a:latin typeface="+mn-lt"/>
          <a:ea typeface="Arial" charset="0"/>
          <a:cs typeface="+mn-cs"/>
        </a:defRPr>
      </a:lvl4pPr>
      <a:lvl5pPr marL="2057400" indent="-228600" algn="l" rtl="0" fontAlgn="base">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3309251"/>
            <a:ext cx="9144000" cy="442734"/>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4349341"/>
            <a:ext cx="4932041" cy="2508660"/>
          </a:xfrm>
          <a:prstGeom prst="rect">
            <a:avLst/>
          </a:prstGeom>
        </p:spPr>
      </p:pic>
      <p:sp>
        <p:nvSpPr>
          <p:cNvPr id="2198" name="Rectangle 150"/>
          <p:cNvSpPr>
            <a:spLocks noGrp="1" noChangeArrowheads="1"/>
          </p:cNvSpPr>
          <p:nvPr>
            <p:ph type="ctrTitle"/>
          </p:nvPr>
        </p:nvSpPr>
        <p:spPr>
          <a:xfrm>
            <a:off x="2411760" y="3717032"/>
            <a:ext cx="6660232" cy="1151756"/>
          </a:xfrm>
        </p:spPr>
        <p:txBody>
          <a:bodyPr/>
          <a:lstStyle/>
          <a:p>
            <a:pPr algn="l"/>
            <a:r>
              <a:rPr lang="ja-JP" altLang="en-US" sz="3600" dirty="0" smtClean="0">
                <a:solidFill>
                  <a:srgbClr val="FFFFFF"/>
                </a:solidFill>
                <a:latin typeface="A-OTF 新ゴ Pr6N R"/>
                <a:ea typeface="A-OTF 新ゴ Pr6N R"/>
                <a:cs typeface="A-OTF 新ゴ Pr6N R"/>
              </a:rPr>
              <a:t>データによる</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3600" dirty="0" smtClean="0">
                <a:solidFill>
                  <a:srgbClr val="FFFFFF"/>
                </a:solidFill>
                <a:latin typeface="A-OTF 新ゴ Pr6N R"/>
                <a:ea typeface="A-OTF 新ゴ Pr6N R"/>
                <a:cs typeface="A-OTF 新ゴ Pr6N R"/>
              </a:rPr>
              <a:t>テレビドラマ</a:t>
            </a:r>
            <a:r>
              <a:rPr lang="ja-JP" altLang="en-US" sz="3200" dirty="0" smtClean="0">
                <a:solidFill>
                  <a:srgbClr val="FFFFFF"/>
                </a:solidFill>
                <a:latin typeface="A-OTF 新ゴ Pr6N R"/>
                <a:ea typeface="A-OTF 新ゴ Pr6N R"/>
                <a:cs typeface="A-OTF 新ゴ Pr6N R"/>
              </a:rPr>
              <a:t>の</a:t>
            </a:r>
            <a:r>
              <a:rPr lang="ja-JP" altLang="en-US" sz="3600" dirty="0" smtClean="0">
                <a:solidFill>
                  <a:srgbClr val="FFFFFF"/>
                </a:solidFill>
                <a:latin typeface="A-OTF 新ゴ Pr6N R"/>
                <a:ea typeface="A-OTF 新ゴ Pr6N R"/>
                <a:cs typeface="A-OTF 新ゴ Pr6N R"/>
              </a:rPr>
              <a:t>クオリティ向上</a:t>
            </a:r>
            <a:endParaRPr lang="es-ES" altLang="ja-JP" sz="3600" dirty="0">
              <a:solidFill>
                <a:srgbClr val="FFFFFF"/>
              </a:solidFill>
              <a:latin typeface="A-OTF 新ゴ Pr6N R"/>
              <a:ea typeface="A-OTF 新ゴ Pr6N R"/>
              <a:cs typeface="A-OTF 新ゴ Pr6N R"/>
            </a:endParaRPr>
          </a:p>
        </p:txBody>
      </p:sp>
      <p:sp>
        <p:nvSpPr>
          <p:cNvPr id="9" name="Rectangle 150"/>
          <p:cNvSpPr txBox="1">
            <a:spLocks noChangeArrowheads="1"/>
          </p:cNvSpPr>
          <p:nvPr/>
        </p:nvSpPr>
        <p:spPr bwMode="auto">
          <a:xfrm>
            <a:off x="2987824" y="5157192"/>
            <a:ext cx="5760641"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r"/>
            <a:r>
              <a:rPr lang="ja-JP" altLang="en-US" sz="3600" dirty="0">
                <a:solidFill>
                  <a:srgbClr val="FFFFFF"/>
                </a:solidFill>
                <a:latin typeface="A-OTF 新ゴ Pr6N R"/>
                <a:ea typeface="A-OTF 新ゴ Pr6N R"/>
                <a:cs typeface="A-OTF 新ゴ Pr6N R"/>
              </a:rPr>
              <a:t>　</a:t>
            </a:r>
            <a:r>
              <a:rPr lang="ja-JP" altLang="en-US" sz="4800" dirty="0" smtClean="0">
                <a:solidFill>
                  <a:srgbClr val="FFFFFF"/>
                </a:solidFill>
                <a:latin typeface="A-OTF 新ゴ Pr6N R"/>
                <a:ea typeface="A-OTF 新ゴ Pr6N R"/>
                <a:cs typeface="A-OTF 新ゴ Pr6N R"/>
              </a:rPr>
              <a:t>吉村</a:t>
            </a:r>
            <a:r>
              <a:rPr lang="en-US" altLang="ja-JP" sz="4800" dirty="0" smtClean="0">
                <a:solidFill>
                  <a:srgbClr val="FFFFFF"/>
                </a:solidFill>
                <a:latin typeface="A-OTF 新ゴ Pr6N R"/>
                <a:ea typeface="A-OTF 新ゴ Pr6N R"/>
                <a:cs typeface="A-OTF 新ゴ Pr6N R"/>
              </a:rPr>
              <a:t> </a:t>
            </a:r>
            <a:r>
              <a:rPr lang="ja-JP" altLang="en-US" sz="4800" dirty="0" smtClean="0">
                <a:solidFill>
                  <a:srgbClr val="FFFFFF"/>
                </a:solidFill>
                <a:latin typeface="A-OTF 新ゴ Pr6N R"/>
                <a:ea typeface="A-OTF 新ゴ Pr6N R"/>
                <a:cs typeface="A-OTF 新ゴ Pr6N R"/>
              </a:rPr>
              <a:t>博</a:t>
            </a:r>
            <a:r>
              <a:rPr lang="ja-JP" altLang="en-US" sz="4800" dirty="0">
                <a:solidFill>
                  <a:srgbClr val="FFFFFF"/>
                </a:solidFill>
                <a:latin typeface="A-OTF 新ゴ Pr6N R"/>
                <a:ea typeface="A-OTF 新ゴ Pr6N R"/>
                <a:cs typeface="A-OTF 新ゴ Pr6N R"/>
              </a:rPr>
              <a:t>行</a:t>
            </a:r>
            <a:endParaRPr lang="es-ES" altLang="ja-JP" sz="48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378458" y="6188365"/>
            <a:ext cx="5802054" cy="665056"/>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1</a:t>
            </a:fld>
            <a:endParaRPr lang="es-ES" altLang="ja-JP"/>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611560" y="2997324"/>
            <a:ext cx="8064896" cy="647700"/>
          </a:xfrm>
        </p:spPr>
        <p:txBody>
          <a:bodyPr/>
          <a:lstStyle/>
          <a:p>
            <a:r>
              <a:rPr lang="ja-JP" altLang="en-US" kern="1200" dirty="0">
                <a:solidFill>
                  <a:srgbClr val="FFFFFF"/>
                </a:solidFill>
                <a:latin typeface="A-OTF 新ゴ Pr6N R"/>
                <a:ea typeface="A-OTF 新ゴ Pr6N R"/>
                <a:cs typeface="A-OTF 新ゴ Pr6N R"/>
              </a:rPr>
              <a:t>ビジネス課題</a:t>
            </a:r>
            <a:r>
              <a:rPr lang="ja-JP" altLang="en-US" kern="1200" dirty="0" smtClean="0">
                <a:solidFill>
                  <a:srgbClr val="FFFFFF"/>
                </a:solidFill>
                <a:latin typeface="A-OTF 新ゴ Pr6N R"/>
                <a:ea typeface="A-OTF 新ゴ Pr6N R"/>
                <a:cs typeface="A-OTF 新ゴ Pr6N R"/>
              </a:rPr>
              <a:t>と２つの</a:t>
            </a:r>
            <a:r>
              <a:rPr lang="ja-JP" altLang="en-US" kern="1200" dirty="0">
                <a:solidFill>
                  <a:srgbClr val="FFFFFF"/>
                </a:solidFill>
                <a:latin typeface="A-OTF 新ゴ Pr6N R"/>
                <a:ea typeface="A-OTF 新ゴ Pr6N R"/>
                <a:cs typeface="A-OTF 新ゴ Pr6N R"/>
              </a:rPr>
              <a:t>分析概要</a:t>
            </a:r>
            <a:endParaRPr lang="es-ES" altLang="ja-JP" kern="12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5" name="スライド番号プレースホルダー 4"/>
          <p:cNvSpPr>
            <a:spLocks noGrp="1"/>
          </p:cNvSpPr>
          <p:nvPr>
            <p:ph type="sldNum" sz="quarter" idx="12"/>
          </p:nvPr>
        </p:nvSpPr>
        <p:spPr/>
        <p:txBody>
          <a:bodyPr/>
          <a:lstStyle/>
          <a:p>
            <a:fld id="{42F18AC2-CA3A-7245-81CE-26C33C32476A}" type="slidenum">
              <a:rPr lang="es-ES" altLang="ja-JP" smtClean="0"/>
              <a:pPr/>
              <a:t>10</a:t>
            </a:fld>
            <a:endParaRPr lang="es-ES" altLang="ja-JP"/>
          </a:p>
        </p:txBody>
      </p:sp>
    </p:spTree>
    <p:extLst>
      <p:ext uri="{BB962C8B-B14F-4D97-AF65-F5344CB8AC3E}">
        <p14:creationId xmlns:p14="http://schemas.microsoft.com/office/powerpoint/2010/main" val="14891259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 sz="3000">
                <a:solidFill>
                  <a:schemeClr val="lt1"/>
                </a:solidFill>
                <a:uFillTx/>
              </a:rPr>
              <a:t>分析プロジェクトの企画サマリー</a:t>
            </a:r>
            <a:endParaRPr sz="3000" b="1">
              <a:uFillTx/>
            </a:endParaRPr>
          </a:p>
        </p:txBody>
      </p:sp>
      <p:sp>
        <p:nvSpPr>
          <p:cNvPr id="265" name="Google Shape;265;p29"/>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11</a:t>
            </a:fld>
            <a:endParaRPr>
              <a:uFillTx/>
            </a:endParaRPr>
          </a:p>
        </p:txBody>
      </p:sp>
      <p:sp>
        <p:nvSpPr>
          <p:cNvPr id="266" name="Google Shape;266;p29"/>
          <p:cNvSpPr>
            <a:spLocks/>
          </p:cNvSpPr>
          <p:nvPr/>
        </p:nvSpPr>
        <p:spPr>
          <a:xfrm>
            <a:off x="427037" y="1535268"/>
            <a:ext cx="1753500" cy="108012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600" b="1" dirty="0">
                <a:solidFill>
                  <a:srgbClr val="FFFFFF"/>
                </a:solidFill>
                <a:sym typeface="Arial"/>
              </a:rPr>
              <a:t>分析ゴール</a:t>
            </a:r>
            <a:endParaRPr lang="en-US" altLang="ja" sz="1600" b="1" dirty="0">
              <a:solidFill>
                <a:srgbClr val="FFFFFF"/>
              </a:solidFill>
              <a:sym typeface="Arial"/>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sz="1600" b="1" dirty="0">
                <a:solidFill>
                  <a:srgbClr val="FFFFFF"/>
                </a:solidFill>
                <a:uFillTx/>
              </a:rPr>
              <a:t>定性的目標</a:t>
            </a:r>
            <a:r>
              <a:rPr lang="ja" altLang="en-US" b="1" dirty="0">
                <a:solidFill>
                  <a:srgbClr val="FFFFFF"/>
                </a:solidFill>
                <a:uFillTx/>
              </a:rPr>
              <a:t>）</a:t>
            </a:r>
            <a:endParaRPr dirty="0">
              <a:uFillTx/>
            </a:endParaRPr>
          </a:p>
        </p:txBody>
      </p:sp>
      <p:sp>
        <p:nvSpPr>
          <p:cNvPr id="267" name="Google Shape;267;p29"/>
          <p:cNvSpPr txBox="1">
            <a:spLocks/>
          </p:cNvSpPr>
          <p:nvPr/>
        </p:nvSpPr>
        <p:spPr>
          <a:xfrm>
            <a:off x="2180419" y="1535268"/>
            <a:ext cx="6333300" cy="108012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228600">
              <a:buSzPts val="1400"/>
            </a:pPr>
            <a:r>
              <a:rPr lang="ja-JP" altLang="en-US" sz="1400" dirty="0" smtClean="0">
                <a:solidFill>
                  <a:srgbClr val="000000"/>
                </a:solidFill>
                <a:latin typeface="A-OTF 新ゴ Pr6N R"/>
                <a:ea typeface="A-OTF 新ゴ Pr6N R"/>
                <a:cs typeface="A-OTF 新ゴ Pr6N R"/>
              </a:rPr>
              <a:t>番組制作のクリエイティブ要素、編成の暗黙知要素である以下の定量化</a:t>
            </a:r>
            <a:r>
              <a:rPr lang="en-US" altLang="ja-JP" sz="1400" dirty="0" smtClean="0">
                <a:solidFill>
                  <a:srgbClr val="000000"/>
                </a:solidFill>
                <a:latin typeface="A-OTF 新ゴ Pr6N R"/>
                <a:ea typeface="A-OTF 新ゴ Pr6N R"/>
                <a:cs typeface="A-OTF 新ゴ Pr6N R"/>
              </a:rPr>
              <a:t/>
            </a:r>
            <a:br>
              <a:rPr lang="en-US" altLang="ja-JP" sz="1400" dirty="0" smtClean="0">
                <a:solidFill>
                  <a:srgbClr val="000000"/>
                </a:solidFill>
                <a:latin typeface="A-OTF 新ゴ Pr6N R"/>
                <a:ea typeface="A-OTF 新ゴ Pr6N R"/>
                <a:cs typeface="A-OTF 新ゴ Pr6N R"/>
              </a:rPr>
            </a:br>
            <a:endParaRPr lang="en-US" altLang="ja-JP" sz="1000" dirty="0" smtClean="0">
              <a:solidFill>
                <a:srgbClr val="000000"/>
              </a:solidFill>
              <a:latin typeface="A-OTF 新ゴ Pr6N R"/>
              <a:ea typeface="A-OTF 新ゴ Pr6N R"/>
              <a:cs typeface="A-OTF 新ゴ Pr6N R"/>
            </a:endParaRPr>
          </a:p>
          <a:p>
            <a:pPr marL="228600">
              <a:buSzPts val="1400"/>
            </a:pPr>
            <a:r>
              <a:rPr lang="ja-JP" altLang="en-US" sz="1400" dirty="0" smtClean="0">
                <a:solidFill>
                  <a:srgbClr val="000000"/>
                </a:solidFill>
                <a:latin typeface="A-OTF 新ゴ Pr6N R"/>
                <a:ea typeface="A-OTF 新ゴ Pr6N R"/>
                <a:cs typeface="A-OTF 新ゴ Pr6N R"/>
              </a:rPr>
              <a:t>・</a:t>
            </a:r>
            <a:r>
              <a:rPr lang="en-US" altLang="en-US" sz="1400" dirty="0" smtClean="0">
                <a:solidFill>
                  <a:srgbClr val="000000"/>
                </a:solidFill>
                <a:latin typeface="A-OTF 新ゴ Pr6N R"/>
                <a:ea typeface="A-OTF 新ゴ Pr6N R"/>
                <a:cs typeface="A-OTF 新ゴ Pr6N R"/>
              </a:rPr>
              <a:t>ドラマの脚本内容</a:t>
            </a:r>
            <a:r>
              <a:rPr lang="ja-JP" altLang="en-US" sz="1400" dirty="0" smtClean="0">
                <a:solidFill>
                  <a:srgbClr val="000000"/>
                </a:solidFill>
                <a:latin typeface="A-OTF 新ゴ Pr6N R"/>
                <a:ea typeface="A-OTF 新ゴ Pr6N R"/>
                <a:cs typeface="A-OTF 新ゴ Pr6N R"/>
              </a:rPr>
              <a:t>を示唆するキーワード</a:t>
            </a:r>
            <a:endParaRPr lang="en-US" altLang="ja-JP" sz="1400" dirty="0" smtClean="0">
              <a:solidFill>
                <a:srgbClr val="000000"/>
              </a:solidFill>
              <a:latin typeface="A-OTF 新ゴ Pr6N R"/>
              <a:ea typeface="A-OTF 新ゴ Pr6N R"/>
              <a:cs typeface="A-OTF 新ゴ Pr6N R"/>
            </a:endParaRPr>
          </a:p>
          <a:p>
            <a:pPr marL="228600">
              <a:buSzPts val="1400"/>
            </a:pPr>
            <a:r>
              <a:rPr lang="ja-JP" altLang="en-US" sz="1400" dirty="0" smtClean="0">
                <a:solidFill>
                  <a:srgbClr val="000000"/>
                </a:solidFill>
                <a:latin typeface="A-OTF 新ゴ Pr6N R"/>
                <a:ea typeface="A-OTF 新ゴ Pr6N R"/>
                <a:cs typeface="A-OTF 新ゴ Pr6N R"/>
              </a:rPr>
              <a:t>・脚本内容以外のドラマの大枠、出演者、原作の有無、続編</a:t>
            </a:r>
            <a:r>
              <a:rPr lang="en-US" altLang="ja-JP" sz="1400" dirty="0" err="1" smtClean="0">
                <a:solidFill>
                  <a:srgbClr val="000000"/>
                </a:solidFill>
                <a:latin typeface="A-OTF 新ゴ Pr6N R"/>
                <a:ea typeface="A-OTF 新ゴ Pr6N R"/>
                <a:cs typeface="A-OTF 新ゴ Pr6N R"/>
              </a:rPr>
              <a:t>etc</a:t>
            </a:r>
            <a:endParaRPr lang="en-US" altLang="ja-JP" sz="1400" dirty="0">
              <a:solidFill>
                <a:srgbClr val="000000"/>
              </a:solidFill>
              <a:latin typeface="A-OTF 新ゴ Pr6N R"/>
              <a:ea typeface="A-OTF 新ゴ Pr6N R"/>
              <a:cs typeface="A-OTF 新ゴ Pr6N R"/>
            </a:endParaRPr>
          </a:p>
        </p:txBody>
      </p:sp>
      <p:sp>
        <p:nvSpPr>
          <p:cNvPr id="268" name="Google Shape;268;p29"/>
          <p:cNvSpPr>
            <a:spLocks/>
          </p:cNvSpPr>
          <p:nvPr/>
        </p:nvSpPr>
        <p:spPr>
          <a:xfrm>
            <a:off x="427038" y="2935992"/>
            <a:ext cx="1753500" cy="2313135"/>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JP" altLang="ja-JP" sz="1400" b="1" dirty="0">
                <a:solidFill>
                  <a:srgbClr val="FFFFFF"/>
                </a:solidFill>
                <a:latin typeface="Arial"/>
                <a:ea typeface="Arial"/>
                <a:cs typeface="Arial"/>
                <a:sym typeface="Arial"/>
              </a:rPr>
              <a:t>2</a:t>
            </a:r>
            <a:r>
              <a:rPr lang="ja-JP" altLang="en-US" sz="1400" b="1" i="0" u="none" strike="noStrike" cap="none" dirty="0" smtClean="0">
                <a:solidFill>
                  <a:srgbClr val="FFFFFF"/>
                </a:solidFill>
                <a:uFillTx/>
                <a:latin typeface="Arial"/>
                <a:ea typeface="Arial"/>
                <a:cs typeface="Arial"/>
                <a:sym typeface="Arial"/>
              </a:rPr>
              <a:t>つの分析の概要</a:t>
            </a:r>
            <a:endParaRPr lang="en-US" altLang="ja-JP" sz="1400" b="1" i="0" u="none" strike="noStrike" cap="none" dirty="0" smtClean="0">
              <a:solidFill>
                <a:srgbClr val="FFFFFF"/>
              </a:solidFill>
              <a:uFillTx/>
              <a:latin typeface="Arial"/>
              <a:ea typeface="Arial"/>
              <a:cs typeface="Arial"/>
              <a:sym typeface="Arial"/>
            </a:endParaRPr>
          </a:p>
        </p:txBody>
      </p:sp>
      <p:sp>
        <p:nvSpPr>
          <p:cNvPr id="269" name="Google Shape;269;p29"/>
          <p:cNvSpPr txBox="1">
            <a:spLocks/>
          </p:cNvSpPr>
          <p:nvPr/>
        </p:nvSpPr>
        <p:spPr>
          <a:xfrm>
            <a:off x="2180423" y="2936007"/>
            <a:ext cx="6333300" cy="2313116"/>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en-US" altLang="ja-JP" sz="2000" dirty="0">
                <a:solidFill>
                  <a:srgbClr val="000000"/>
                </a:solidFill>
                <a:latin typeface="A-OTF 新ゴ Pr6N R"/>
                <a:ea typeface="A-OTF 新ゴ Pr6N R"/>
                <a:sym typeface="Arial"/>
              </a:rPr>
              <a:t>[</a:t>
            </a:r>
            <a:r>
              <a:rPr lang="ja-JP" altLang="en-US" sz="2000" dirty="0">
                <a:solidFill>
                  <a:srgbClr val="000000"/>
                </a:solidFill>
                <a:latin typeface="A-OTF 新ゴ Pr6N R"/>
                <a:ea typeface="A-OTF 新ゴ Pr6N R"/>
                <a:sym typeface="Arial"/>
              </a:rPr>
              <a:t>メイン分析</a:t>
            </a:r>
            <a:r>
              <a:rPr lang="en-US" altLang="ja-JP" sz="2000" dirty="0">
                <a:solidFill>
                  <a:srgbClr val="000000"/>
                </a:solidFill>
                <a:latin typeface="A-OTF 新ゴ Pr6N R"/>
                <a:ea typeface="A-OTF 新ゴ Pr6N R"/>
                <a:sym typeface="Arial"/>
              </a:rPr>
              <a:t>]</a:t>
            </a:r>
          </a:p>
          <a:p>
            <a:r>
              <a:rPr lang="ja-JP" altLang="en-US" sz="1400" dirty="0">
                <a:solidFill>
                  <a:srgbClr val="000000"/>
                </a:solidFill>
                <a:latin typeface="A-OTF 新ゴ Pr6N R"/>
                <a:ea typeface="A-OTF 新ゴ Pr6N R"/>
              </a:rPr>
              <a:t>　ドラマの脚本のクオリティ・精度の向上。</a:t>
            </a:r>
          </a:p>
          <a:p>
            <a:r>
              <a:rPr lang="ja-JP" altLang="en-US" sz="1400" dirty="0">
                <a:solidFill>
                  <a:srgbClr val="000000"/>
                </a:solidFill>
                <a:latin typeface="A-OTF 新ゴ Pr6N R"/>
                <a:ea typeface="A-OTF 新ゴ Pr6N R"/>
              </a:rPr>
              <a:t>　そのために各回の詳細番組表の文字列データを特徴量として用いる。</a:t>
            </a: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r>
              <a:rPr lang="en-US" altLang="ja-JP" sz="2000" dirty="0">
                <a:solidFill>
                  <a:srgbClr val="000000"/>
                </a:solidFill>
                <a:latin typeface="A-OTF 新ゴ Pr6N R"/>
                <a:ea typeface="A-OTF 新ゴ Pr6N R"/>
                <a:sym typeface="Arial"/>
              </a:rPr>
              <a:t>[</a:t>
            </a:r>
            <a:r>
              <a:rPr lang="ja-JP" altLang="en-US" sz="2000" dirty="0">
                <a:solidFill>
                  <a:srgbClr val="000000"/>
                </a:solidFill>
                <a:latin typeface="A-OTF 新ゴ Pr6N R"/>
                <a:ea typeface="A-OTF 新ゴ Pr6N R"/>
                <a:sym typeface="Arial"/>
              </a:rPr>
              <a:t>サブ分析</a:t>
            </a:r>
            <a:r>
              <a:rPr lang="en-US" altLang="ja-JP" sz="2000" dirty="0">
                <a:solidFill>
                  <a:srgbClr val="000000"/>
                </a:solidFill>
                <a:latin typeface="A-OTF 新ゴ Pr6N R"/>
                <a:ea typeface="A-OTF 新ゴ Pr6N R"/>
                <a:sym typeface="Arial"/>
              </a:rPr>
              <a:t>]</a:t>
            </a:r>
            <a:endParaRPr lang="en-US" sz="2000" dirty="0">
              <a:solidFill>
                <a:srgbClr val="000000"/>
              </a:solidFill>
              <a:latin typeface="A-OTF 新ゴ Pr6N R"/>
              <a:ea typeface="A-OTF 新ゴ Pr6N R"/>
              <a:sym typeface="Arial"/>
            </a:endParaRPr>
          </a:p>
          <a:p>
            <a:r>
              <a:rPr lang="ja-JP" altLang="en-US" sz="1400" dirty="0" smtClean="0">
                <a:solidFill>
                  <a:srgbClr val="000000"/>
                </a:solidFill>
                <a:latin typeface="A-OTF 新ゴ Pr6N R"/>
                <a:ea typeface="A-OTF 新ゴ Pr6N R"/>
              </a:rPr>
              <a:t>　ドラマ</a:t>
            </a:r>
            <a:r>
              <a:rPr lang="ja-JP" altLang="en-US" sz="1400" dirty="0">
                <a:solidFill>
                  <a:srgbClr val="000000"/>
                </a:solidFill>
                <a:latin typeface="A-OTF 新ゴ Pr6N R"/>
                <a:ea typeface="A-OTF 新ゴ Pr6N R"/>
              </a:rPr>
              <a:t>の出演者</a:t>
            </a:r>
            <a:r>
              <a:rPr lang="mr-IN" altLang="ja-JP" sz="1100" dirty="0">
                <a:solidFill>
                  <a:srgbClr val="000000"/>
                </a:solidFill>
                <a:latin typeface="A-OTF 新ゴ Pr6N R"/>
                <a:ea typeface="A-OTF 新ゴ Pr6N R"/>
              </a:rPr>
              <a:t>(</a:t>
            </a:r>
            <a:r>
              <a:rPr lang="ja-JP" altLang="en-US" sz="1100" dirty="0">
                <a:solidFill>
                  <a:srgbClr val="000000"/>
                </a:solidFill>
                <a:latin typeface="A-OTF 新ゴ Pr6N R"/>
                <a:ea typeface="A-OTF 新ゴ Pr6N R"/>
              </a:rPr>
              <a:t>人気ランキング、事務所</a:t>
            </a:r>
            <a:r>
              <a:rPr lang="mr-IN" altLang="ja-JP" sz="1100" dirty="0">
                <a:solidFill>
                  <a:srgbClr val="000000"/>
                </a:solidFill>
                <a:latin typeface="A-OTF 新ゴ Pr6N R"/>
                <a:ea typeface="A-OTF 新ゴ Pr6N R"/>
              </a:rPr>
              <a:t>)</a:t>
            </a:r>
            <a:r>
              <a:rPr lang="ja-JP" altLang="en-US" sz="1100" dirty="0">
                <a:solidFill>
                  <a:srgbClr val="000000"/>
                </a:solidFill>
                <a:latin typeface="A-OTF 新ゴ Pr6N R"/>
                <a:ea typeface="A-OTF 新ゴ Pr6N R"/>
              </a:rPr>
              <a:t>、</a:t>
            </a:r>
            <a:r>
              <a:rPr lang="ja-JP" altLang="en-US" sz="1400" dirty="0">
                <a:solidFill>
                  <a:srgbClr val="000000"/>
                </a:solidFill>
                <a:latin typeface="A-OTF 新ゴ Pr6N R"/>
                <a:ea typeface="A-OTF 新ゴ Pr6N R"/>
              </a:rPr>
              <a:t>続編かどうか、原作の</a:t>
            </a:r>
            <a:r>
              <a:rPr lang="ja-JP" altLang="en-US" sz="1400" dirty="0" smtClean="0">
                <a:solidFill>
                  <a:srgbClr val="000000"/>
                </a:solidFill>
                <a:latin typeface="A-OTF 新ゴ Pr6N R"/>
                <a:ea typeface="A-OTF 新ゴ Pr6N R"/>
              </a:rPr>
              <a:t>有無</a:t>
            </a:r>
            <a:r>
              <a:rPr lang="ja-JP" altLang="en-US" sz="1100" dirty="0" smtClean="0">
                <a:solidFill>
                  <a:srgbClr val="000000"/>
                </a:solidFill>
                <a:latin typeface="A-OTF 新ゴ Pr6N R"/>
                <a:ea typeface="A-OTF 新ゴ Pr6N R"/>
              </a:rPr>
              <a:t>など</a:t>
            </a:r>
            <a:r>
              <a:rPr lang="ja-JP" altLang="en-US" sz="1400" dirty="0" smtClean="0">
                <a:solidFill>
                  <a:srgbClr val="000000"/>
                </a:solidFill>
                <a:latin typeface="A-OTF 新ゴ Pr6N R"/>
                <a:ea typeface="A-OTF 新ゴ Pr6N R"/>
              </a:rPr>
              <a:t>の</a:t>
            </a:r>
            <a:endParaRPr lang="en-US" altLang="ja-JP" sz="1400" dirty="0" smtClean="0">
              <a:solidFill>
                <a:srgbClr val="000000"/>
              </a:solidFill>
              <a:latin typeface="A-OTF 新ゴ Pr6N R"/>
              <a:ea typeface="A-OTF 新ゴ Pr6N R"/>
            </a:endParaRPr>
          </a:p>
          <a:p>
            <a:r>
              <a:rPr lang="ja-JP" altLang="ja-JP" sz="1400" dirty="0" smtClean="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特徴量</a:t>
            </a:r>
            <a:r>
              <a:rPr lang="ja-JP" altLang="en-US" sz="1400" dirty="0">
                <a:solidFill>
                  <a:srgbClr val="000000"/>
                </a:solidFill>
                <a:latin typeface="A-OTF 新ゴ Pr6N R"/>
                <a:ea typeface="A-OTF 新ゴ Pr6N R"/>
              </a:rPr>
              <a:t>と、そのドラマの視聴率との相関を分析することで</a:t>
            </a:r>
            <a:r>
              <a:rPr lang="ja-JP" altLang="en-US" sz="1400" dirty="0" smtClean="0">
                <a:solidFill>
                  <a:srgbClr val="000000"/>
                </a:solidFill>
                <a:latin typeface="A-OTF 新ゴ Pr6N R"/>
                <a:ea typeface="A-OTF 新ゴ Pr6N R"/>
              </a:rPr>
              <a:t>、</a:t>
            </a:r>
            <a:endParaRPr lang="en-US" altLang="ja-JP" sz="1400" dirty="0" smtClean="0">
              <a:solidFill>
                <a:srgbClr val="000000"/>
              </a:solidFill>
              <a:latin typeface="A-OTF 新ゴ Pr6N R"/>
              <a:ea typeface="A-OTF 新ゴ Pr6N R"/>
            </a:endParaRPr>
          </a:p>
          <a:p>
            <a:r>
              <a:rPr lang="ja-JP" altLang="ja-JP" sz="1400" dirty="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今後</a:t>
            </a:r>
            <a:r>
              <a:rPr lang="ja-JP" altLang="en-US" sz="1400" dirty="0">
                <a:solidFill>
                  <a:srgbClr val="000000"/>
                </a:solidFill>
                <a:latin typeface="A-OTF 新ゴ Pr6N R"/>
                <a:ea typeface="A-OTF 新ゴ Pr6N R"/>
              </a:rPr>
              <a:t>の制作ノウハウを蓄積する。</a:t>
            </a:r>
          </a:p>
          <a:p>
            <a:pPr marL="228600" lvl="0">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p:txBody>
      </p:sp>
      <p:sp>
        <p:nvSpPr>
          <p:cNvPr id="272" name="Google Shape;272;p29"/>
          <p:cNvSpPr>
            <a:spLocks/>
          </p:cNvSpPr>
          <p:nvPr/>
        </p:nvSpPr>
        <p:spPr>
          <a:xfrm>
            <a:off x="416844" y="5523936"/>
            <a:ext cx="1753500" cy="874027"/>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評価方法</a:t>
            </a:r>
            <a:endParaRPr>
              <a:uFillTx/>
            </a:endParaRPr>
          </a:p>
        </p:txBody>
      </p:sp>
      <p:sp>
        <p:nvSpPr>
          <p:cNvPr id="273" name="Google Shape;273;p29"/>
          <p:cNvSpPr txBox="1">
            <a:spLocks/>
          </p:cNvSpPr>
          <p:nvPr/>
        </p:nvSpPr>
        <p:spPr>
          <a:xfrm>
            <a:off x="2169209" y="5517232"/>
            <a:ext cx="6333300" cy="874027"/>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en-US" altLang="en-US" sz="1400" dirty="0">
                <a:solidFill>
                  <a:srgbClr val="000000"/>
                </a:solidFill>
                <a:latin typeface="A-OTF 新ゴ Pr6N R"/>
                <a:ea typeface="A-OTF 新ゴ Pr6N R"/>
              </a:rPr>
              <a:t>[</a:t>
            </a:r>
            <a:r>
              <a:rPr lang="ja-JP" altLang="en-US" sz="1400" dirty="0">
                <a:solidFill>
                  <a:srgbClr val="000000"/>
                </a:solidFill>
                <a:latin typeface="A-OTF 新ゴ Pr6N R"/>
                <a:ea typeface="A-OTF 新ゴ Pr6N R"/>
              </a:rPr>
              <a:t>メイン</a:t>
            </a:r>
            <a:r>
              <a:rPr lang="en-US" altLang="en-US" sz="1400" dirty="0" smtClean="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出たキーワードと、その個別具体的な解釈に納得感があるか</a:t>
            </a:r>
            <a:endParaRPr lang="en-US" altLang="ja-JP" sz="1400" dirty="0">
              <a:solidFill>
                <a:srgbClr val="000000"/>
              </a:solidFill>
              <a:latin typeface="A-OTF 新ゴ Pr6N R"/>
              <a:ea typeface="A-OTF 新ゴ Pr6N R"/>
            </a:endParaRPr>
          </a:p>
          <a:p>
            <a:pPr marL="228600" marR="0" lvl="0" algn="l" rtl="0">
              <a:lnSpc>
                <a:spcPct val="100000"/>
              </a:lnSpc>
              <a:spcBef>
                <a:spcPts val="0"/>
              </a:spcBef>
              <a:spcAft>
                <a:spcPts val="0"/>
              </a:spcAft>
              <a:buClr>
                <a:srgbClr val="000000"/>
              </a:buClr>
              <a:buSzPts val="1400"/>
            </a:pPr>
            <a:endParaRPr lang="en-US" altLang="ja-JP" sz="1400" dirty="0" smtClean="0">
              <a:solidFill>
                <a:srgbClr val="000000"/>
              </a:solidFill>
              <a:latin typeface="A-OTF 新ゴ Pr6N R"/>
              <a:ea typeface="A-OTF 新ゴ Pr6N R"/>
            </a:endParaRPr>
          </a:p>
          <a:p>
            <a:pPr marL="228600" marR="0" lvl="0" algn="l" rtl="0">
              <a:lnSpc>
                <a:spcPct val="100000"/>
              </a:lnSpc>
              <a:spcBef>
                <a:spcPts val="0"/>
              </a:spcBef>
              <a:spcAft>
                <a:spcPts val="0"/>
              </a:spcAft>
              <a:buClr>
                <a:srgbClr val="000000"/>
              </a:buClr>
              <a:buSzPts val="1400"/>
            </a:pPr>
            <a:r>
              <a:rPr lang="en-US" altLang="ja-JP" sz="1400" dirty="0" smtClean="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サブ</a:t>
            </a:r>
            <a:r>
              <a:rPr lang="en-US" altLang="ja-JP" sz="1400" dirty="0" smtClean="0">
                <a:solidFill>
                  <a:srgbClr val="000000"/>
                </a:solidFill>
                <a:latin typeface="A-OTF 新ゴ Pr6N R"/>
                <a:ea typeface="A-OTF 新ゴ Pr6N R"/>
              </a:rPr>
              <a:t> ] </a:t>
            </a:r>
            <a:r>
              <a:rPr lang="ja-JP" altLang="en-US" sz="1400" dirty="0" smtClean="0">
                <a:solidFill>
                  <a:srgbClr val="000000"/>
                </a:solidFill>
                <a:latin typeface="A-OTF 新ゴ Pr6N R"/>
                <a:ea typeface="A-OTF 新ゴ Pr6N R"/>
              </a:rPr>
              <a:t>パラメータごとの</a:t>
            </a:r>
            <a:r>
              <a:rPr lang="en-US" altLang="ja-JP" sz="1400" dirty="0" smtClean="0">
                <a:solidFill>
                  <a:srgbClr val="000000"/>
                </a:solidFill>
                <a:latin typeface="A-OTF 新ゴ Pr6N R"/>
                <a:ea typeface="A-OTF 新ゴ Pr6N R"/>
              </a:rPr>
              <a:t>P</a:t>
            </a:r>
            <a:r>
              <a:rPr lang="ja-JP" altLang="en-US" sz="1400" dirty="0">
                <a:solidFill>
                  <a:srgbClr val="000000"/>
                </a:solidFill>
                <a:latin typeface="A-OTF 新ゴ Pr6N R"/>
                <a:ea typeface="A-OTF 新ゴ Pr6N R"/>
              </a:rPr>
              <a:t>値</a:t>
            </a:r>
            <a:endParaRPr sz="1400" dirty="0">
              <a:solidFill>
                <a:srgbClr val="000000"/>
              </a:solidFill>
              <a:latin typeface="A-OTF 新ゴ Pr6N R"/>
              <a:ea typeface="A-OTF 新ゴ Pr6N R"/>
            </a:endParaRPr>
          </a:p>
        </p:txBody>
      </p:sp>
      <p:sp>
        <p:nvSpPr>
          <p:cNvPr id="277" name="Google Shape;277;p29"/>
          <p:cNvSpPr>
            <a:spLocks/>
          </p:cNvSpPr>
          <p:nvPr/>
        </p:nvSpPr>
        <p:spPr>
          <a:xfrm>
            <a:off x="419025" y="548680"/>
            <a:ext cx="1753500" cy="807878"/>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ビジネス課題</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sz="1600" b="1" dirty="0">
                <a:solidFill>
                  <a:srgbClr val="FFFFFF"/>
                </a:solidFill>
                <a:uFillTx/>
              </a:rPr>
              <a:t>課題選択の背景</a:t>
            </a:r>
            <a:r>
              <a:rPr lang="en-US" altLang="ja" b="1" dirty="0">
                <a:solidFill>
                  <a:srgbClr val="FFFFFF"/>
                </a:solidFill>
                <a:uFillTx/>
              </a:rPr>
              <a:t>)</a:t>
            </a:r>
            <a:endParaRPr dirty="0">
              <a:uFillTx/>
            </a:endParaRPr>
          </a:p>
        </p:txBody>
      </p:sp>
      <p:sp>
        <p:nvSpPr>
          <p:cNvPr id="278" name="Google Shape;278;p29"/>
          <p:cNvSpPr txBox="1">
            <a:spLocks/>
          </p:cNvSpPr>
          <p:nvPr/>
        </p:nvSpPr>
        <p:spPr>
          <a:xfrm>
            <a:off x="2172408" y="548680"/>
            <a:ext cx="6333300" cy="809311"/>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228600" marR="0" lvl="0" algn="l" rtl="0">
              <a:lnSpc>
                <a:spcPct val="120000"/>
              </a:lnSpc>
              <a:spcBef>
                <a:spcPts val="0"/>
              </a:spcBef>
              <a:spcAft>
                <a:spcPts val="0"/>
              </a:spcAft>
              <a:buClr>
                <a:srgbClr val="000000"/>
              </a:buClr>
              <a:buSzPts val="1400"/>
            </a:pPr>
            <a:r>
              <a:rPr lang="ja-JP" altLang="en-US" sz="1400" dirty="0">
                <a:solidFill>
                  <a:srgbClr val="000000"/>
                </a:solidFill>
                <a:latin typeface="A-OTF 新ゴ Pr6N R"/>
                <a:ea typeface="A-OTF 新ゴ Pr6N R"/>
                <a:cs typeface="A-OTF 新ゴ Pr6N R"/>
                <a:sym typeface="Arial"/>
              </a:rPr>
              <a:t>これまで直観や暗黙知に頼って</a:t>
            </a:r>
            <a:r>
              <a:rPr lang="ja-JP" altLang="en-US" sz="1400" dirty="0" smtClean="0">
                <a:solidFill>
                  <a:srgbClr val="000000"/>
                </a:solidFill>
                <a:latin typeface="A-OTF 新ゴ Pr6N R"/>
                <a:ea typeface="A-OTF 新ゴ Pr6N R"/>
                <a:cs typeface="A-OTF 新ゴ Pr6N R"/>
                <a:sym typeface="Arial"/>
              </a:rPr>
              <a:t>いたテレビ番組制作のクリエイティブ</a:t>
            </a:r>
            <a:endParaRPr lang="en-US" altLang="ja-JP" sz="1400" dirty="0" smtClean="0">
              <a:solidFill>
                <a:srgbClr val="000000"/>
              </a:solidFill>
              <a:latin typeface="A-OTF 新ゴ Pr6N R"/>
              <a:ea typeface="A-OTF 新ゴ Pr6N R"/>
              <a:cs typeface="A-OTF 新ゴ Pr6N R"/>
              <a:sym typeface="Arial"/>
            </a:endParaRPr>
          </a:p>
          <a:p>
            <a:pPr marL="228600" marR="0" lvl="0" algn="l" rtl="0">
              <a:lnSpc>
                <a:spcPct val="120000"/>
              </a:lnSpc>
              <a:spcBef>
                <a:spcPts val="0"/>
              </a:spcBef>
              <a:spcAft>
                <a:spcPts val="0"/>
              </a:spcAft>
              <a:buClr>
                <a:srgbClr val="000000"/>
              </a:buClr>
              <a:buSzPts val="1400"/>
            </a:pPr>
            <a:r>
              <a:rPr lang="ja-JP" altLang="en-US" sz="1400" dirty="0" smtClean="0">
                <a:solidFill>
                  <a:srgbClr val="000000"/>
                </a:solidFill>
                <a:latin typeface="A-OTF 新ゴ Pr6N R"/>
                <a:ea typeface="A-OTF 新ゴ Pr6N R"/>
                <a:cs typeface="A-OTF 新ゴ Pr6N R"/>
              </a:rPr>
              <a:t>データ</a:t>
            </a:r>
            <a:r>
              <a:rPr lang="ja-JP" altLang="en-US" sz="1400" dirty="0">
                <a:solidFill>
                  <a:srgbClr val="000000"/>
                </a:solidFill>
                <a:latin typeface="A-OTF 新ゴ Pr6N R"/>
                <a:ea typeface="A-OTF 新ゴ Pr6N R"/>
                <a:cs typeface="A-OTF 新ゴ Pr6N R"/>
              </a:rPr>
              <a:t>に基づいた意思決定方法を</a:t>
            </a:r>
            <a:r>
              <a:rPr lang="ja-JP" altLang="en-US" sz="1400" dirty="0" smtClean="0">
                <a:solidFill>
                  <a:srgbClr val="000000"/>
                </a:solidFill>
                <a:latin typeface="A-OTF 新ゴ Pr6N R"/>
                <a:ea typeface="A-OTF 新ゴ Pr6N R"/>
                <a:cs typeface="A-OTF 新ゴ Pr6N R"/>
              </a:rPr>
              <a:t>取り入れることで更なる向上を目指す</a:t>
            </a:r>
            <a:endParaRPr sz="1400" dirty="0">
              <a:solidFill>
                <a:srgbClr val="000000"/>
              </a:solidFill>
              <a:latin typeface="A-OTF 新ゴ Pr6N R"/>
              <a:ea typeface="A-OTF 新ゴ Pr6N R"/>
              <a:cs typeface="A-OTF 新ゴ Pr6N R"/>
              <a:sym typeface="Arial"/>
            </a:endParaRPr>
          </a:p>
        </p:txBody>
      </p:sp>
      <p:pic>
        <p:nvPicPr>
          <p:cNvPr id="16" name="図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0826529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3140968"/>
            <a:ext cx="7895622"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◻️ボトムアップ的に算出すると</a:t>
            </a:r>
            <a:endParaRPr lang="en-US" altLang="ja-JP" sz="2000" dirty="0">
              <a:latin typeface="A-OTF 新ゴ Pr6N R"/>
              <a:ea typeface="A-OTF 新ゴ Pr6N R"/>
              <a:cs typeface="A-OTF 新ゴ Pr6N R"/>
            </a:endParaRPr>
          </a:p>
          <a:p>
            <a:pPr algn="l"/>
            <a:endParaRPr lang="en-US" altLang="ja-JP" sz="105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・１つのキー局のドラマが１</a:t>
            </a:r>
            <a:r>
              <a:rPr lang="mr-IN"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視聴率がアップしたとすると</a:t>
            </a:r>
            <a:endParaRPr lang="en-US" altLang="ja-JP"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（毎クール３本ドラマが放送）</a:t>
            </a:r>
          </a:p>
          <a:p>
            <a:pPr algn="l"/>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スポット</a:t>
            </a:r>
            <a:r>
              <a:rPr lang="en-US" altLang="ja-JP" sz="2000" dirty="0" smtClean="0">
                <a:latin typeface="A-OTF 新ゴ Pr6N R"/>
                <a:ea typeface="A-OTF 新ゴ Pr6N R"/>
                <a:cs typeface="A-OTF 新ゴ Pr6N R"/>
              </a:rPr>
              <a:t>CM</a:t>
            </a:r>
            <a:r>
              <a:rPr lang="ja-JP" altLang="en-US" sz="2000" dirty="0" smtClean="0">
                <a:latin typeface="A-OTF 新ゴ Pr6N R"/>
                <a:ea typeface="A-OTF 新ゴ Pr6N R"/>
                <a:cs typeface="A-OTF 新ゴ Pr6N R"/>
              </a:rPr>
              <a:t>だけで約</a:t>
            </a:r>
            <a:r>
              <a:rPr lang="en-US" altLang="ja-JP" sz="2000" dirty="0" smtClean="0">
                <a:latin typeface="A-OTF 新ゴ Pr6N R"/>
                <a:ea typeface="A-OTF 新ゴ Pr6N R"/>
                <a:cs typeface="A-OTF 新ゴ Pr6N R"/>
              </a:rPr>
              <a:t>20</a:t>
            </a:r>
            <a:r>
              <a:rPr lang="ja-JP" altLang="en-US" sz="2000" dirty="0" smtClean="0">
                <a:latin typeface="A-OTF 新ゴ Pr6N R"/>
                <a:ea typeface="A-OTF 新ゴ Pr6N R"/>
                <a:cs typeface="A-OTF 新ゴ Pr6N R"/>
              </a:rPr>
              <a:t>億の売上アップ</a:t>
            </a:r>
            <a:endParaRPr lang="en-US" altLang="ja-JP"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　　</a:t>
            </a:r>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ネットタイムの売上増は試算が難しいが同額以上</a:t>
            </a:r>
            <a:r>
              <a:rPr lang="en-US" altLang="ja-JP" sz="1600" dirty="0" smtClean="0">
                <a:latin typeface="A-OTF 新ゴ Pr6N R"/>
                <a:ea typeface="A-OTF 新ゴ Pr6N R"/>
                <a:cs typeface="A-OTF 新ゴ Pr6N R"/>
              </a:rPr>
              <a:t>)</a:t>
            </a:r>
            <a:endParaRPr lang="en-US" altLang="ja-JP" sz="2000" dirty="0">
              <a:latin typeface="A-OTF 新ゴ Pr6N R"/>
              <a:ea typeface="A-OTF 新ゴ Pr6N R"/>
              <a:cs typeface="A-OTF 新ゴ Pr6N R"/>
            </a:endParaRPr>
          </a:p>
          <a:p>
            <a:pPr algn="l"/>
            <a:endParaRPr lang="ja-JP" altLang="en-US"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a:t>
            </a:r>
            <a:r>
              <a:rPr lang="en-US" altLang="ja-JP" sz="2000" dirty="0" err="1" smtClean="0">
                <a:latin typeface="A-OTF 新ゴ Pr6N R"/>
                <a:ea typeface="A-OTF 新ゴ Pr6N R"/>
                <a:cs typeface="A-OTF 新ゴ Pr6N R"/>
              </a:rPr>
              <a:t>Hulu</a:t>
            </a:r>
            <a:r>
              <a:rPr lang="ja-JP" altLang="en-US" sz="2000" dirty="0" smtClean="0">
                <a:latin typeface="A-OTF 新ゴ Pr6N R"/>
                <a:ea typeface="A-OTF 新ゴ Pr6N R"/>
                <a:cs typeface="A-OTF 新ゴ Pr6N R"/>
              </a:rPr>
              <a:t>の日本の会員数</a:t>
            </a:r>
            <a:r>
              <a:rPr lang="is-IS" altLang="ja-JP" sz="2000" dirty="0" smtClean="0">
                <a:latin typeface="A-OTF 新ゴ Pr6N R"/>
                <a:ea typeface="A-OTF 新ゴ Pr6N R"/>
                <a:cs typeface="A-OTF 新ゴ Pr6N R"/>
              </a:rPr>
              <a:t>200</a:t>
            </a:r>
            <a:r>
              <a:rPr lang="ja-JP" altLang="en-US" sz="2000" dirty="0" smtClean="0">
                <a:latin typeface="A-OTF 新ゴ Pr6N R"/>
                <a:ea typeface="A-OTF 新ゴ Pr6N R"/>
                <a:cs typeface="A-OTF 新ゴ Pr6N R"/>
              </a:rPr>
              <a:t>万人超。年</a:t>
            </a:r>
            <a:r>
              <a:rPr lang="en-US" altLang="ja-JP" sz="2000" dirty="0" smtClean="0">
                <a:latin typeface="A-OTF 新ゴ Pr6N R"/>
                <a:ea typeface="A-OTF 新ゴ Pr6N R"/>
                <a:cs typeface="A-OTF 新ゴ Pr6N R"/>
              </a:rPr>
              <a:t>30</a:t>
            </a:r>
            <a:r>
              <a:rPr lang="ja-JP" altLang="en-US" sz="2000" dirty="0" smtClean="0">
                <a:latin typeface="A-OTF 新ゴ Pr6N R"/>
                <a:ea typeface="A-OTF 新ゴ Pr6N R"/>
                <a:cs typeface="A-OTF 新ゴ Pr6N R"/>
              </a:rPr>
              <a:t>万人ペースで増だが、</a:t>
            </a:r>
            <a:endParaRPr lang="en-US" altLang="ja-JP" sz="2000" dirty="0" smtClean="0">
              <a:latin typeface="A-OTF 新ゴ Pr6N R"/>
              <a:ea typeface="A-OTF 新ゴ Pr6N R"/>
              <a:cs typeface="A-OTF 新ゴ Pr6N R"/>
            </a:endParaRPr>
          </a:p>
          <a:p>
            <a:pPr algn="l"/>
            <a:r>
              <a:rPr lang="ja-JP" altLang="ja-JP" sz="2000" dirty="0">
                <a:latin typeface="A-OTF 新ゴ Pr6N R"/>
                <a:ea typeface="A-OTF 新ゴ Pr6N R"/>
                <a:cs typeface="A-OTF 新ゴ Pr6N R"/>
              </a:rPr>
              <a:t>　</a:t>
            </a:r>
            <a:r>
              <a:rPr lang="ja-JP" altLang="en-US" sz="2000" dirty="0" smtClean="0">
                <a:latin typeface="A-OTF 新ゴ Pr6N R"/>
                <a:ea typeface="A-OTF 新ゴ Pr6N R"/>
                <a:cs typeface="A-OTF 新ゴ Pr6N R"/>
              </a:rPr>
              <a:t>増加ペースが</a:t>
            </a:r>
            <a:r>
              <a:rPr lang="mr-IN" altLang="ja-JP" sz="2000" dirty="0" smtClean="0">
                <a:latin typeface="A-OTF 新ゴ Pr6N R"/>
                <a:ea typeface="A-OTF 新ゴ Pr6N R"/>
                <a:cs typeface="A-OTF 新ゴ Pr6N R"/>
              </a:rPr>
              <a:t>10%</a:t>
            </a:r>
            <a:r>
              <a:rPr lang="ja-JP" altLang="en-US" sz="2000" dirty="0" smtClean="0">
                <a:latin typeface="A-OTF 新ゴ Pr6N R"/>
                <a:ea typeface="A-OTF 新ゴ Pr6N R"/>
                <a:cs typeface="A-OTF 新ゴ Pr6N R"/>
              </a:rPr>
              <a:t>アップしたら？</a:t>
            </a:r>
          </a:p>
          <a:p>
            <a:pPr algn="l"/>
            <a:r>
              <a:rPr lang="ja-JP" altLang="en-US" sz="2000" dirty="0" smtClean="0">
                <a:solidFill>
                  <a:schemeClr val="tx1"/>
                </a:solidFill>
                <a:latin typeface="A-OTF 新ゴ Pr6N R"/>
                <a:ea typeface="A-OTF 新ゴ Pr6N R"/>
                <a:cs typeface="A-OTF 新ゴ Pr6N R"/>
              </a:rPr>
              <a:t>　</a:t>
            </a:r>
            <a:r>
              <a:rPr lang="en-US" altLang="ja-JP" sz="2000" dirty="0" smtClean="0">
                <a:solidFill>
                  <a:schemeClr val="tx1"/>
                </a:solidFill>
                <a:latin typeface="A-OTF 新ゴ Pr6N R"/>
                <a:ea typeface="A-OTF 新ゴ Pr6N R"/>
                <a:cs typeface="A-OTF 新ゴ Pr6N R"/>
              </a:rPr>
              <a:t>→</a:t>
            </a:r>
            <a:r>
              <a:rPr lang="ja-JP" altLang="en-US" sz="2000" dirty="0" smtClean="0">
                <a:solidFill>
                  <a:schemeClr val="tx1"/>
                </a:solidFill>
                <a:latin typeface="A-OTF 新ゴ Pr6N R"/>
                <a:ea typeface="A-OTF 新ゴ Pr6N R"/>
                <a:cs typeface="A-OTF 新ゴ Pr6N R"/>
              </a:rPr>
              <a:t>年</a:t>
            </a:r>
            <a:r>
              <a:rPr lang="en-US" altLang="ja-JP" sz="2000" dirty="0" smtClean="0">
                <a:solidFill>
                  <a:schemeClr val="tx1"/>
                </a:solidFill>
                <a:latin typeface="A-OTF 新ゴ Pr6N R"/>
                <a:ea typeface="A-OTF 新ゴ Pr6N R"/>
                <a:cs typeface="A-OTF 新ゴ Pr6N R"/>
              </a:rPr>
              <a:t>3</a:t>
            </a:r>
            <a:r>
              <a:rPr lang="ja-JP" altLang="en-US" sz="2000" dirty="0" smtClean="0">
                <a:solidFill>
                  <a:schemeClr val="tx1"/>
                </a:solidFill>
                <a:latin typeface="A-OTF 新ゴ Pr6N R"/>
                <a:ea typeface="A-OTF 新ゴ Pr6N R"/>
                <a:cs typeface="A-OTF 新ゴ Pr6N R"/>
              </a:rPr>
              <a:t>億の等差級数</a:t>
            </a:r>
            <a:endParaRPr lang="en-US" altLang="ja-JP" sz="20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12</a:t>
            </a:fld>
            <a:endParaRPr lang="es-ES" altLang="ja-JP">
              <a:latin typeface="A-OTF 新ゴ Pr6N R"/>
              <a:ea typeface="A-OTF 新ゴ Pr6N R"/>
              <a:cs typeface="A-OTF 新ゴ Pr6N R"/>
            </a:endParaRPr>
          </a:p>
        </p:txBody>
      </p:sp>
      <p:sp>
        <p:nvSpPr>
          <p:cNvPr id="8"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ビジネスインパクト</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業務レベルでの改善というよりも、中長期的な戦略を見据えた</a:t>
            </a:r>
            <a:r>
              <a:rPr lang="en-US" altLang="ja-JP" dirty="0" err="1" smtClean="0">
                <a:latin typeface="A-OTF 新ゴ Pr6N R"/>
                <a:ea typeface="A-OTF 新ゴ Pr6N R"/>
                <a:cs typeface="A-OTF 新ゴ Pr6N R"/>
              </a:rPr>
              <a:t>PoC</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なので、短期具体的な金額の算出が難しいが</a:t>
            </a:r>
            <a:endParaRPr lang="en-US" altLang="ja-JP" dirty="0" smtClean="0">
              <a:latin typeface="A-OTF 新ゴ Pr6N R"/>
              <a:ea typeface="A-OTF 新ゴ Pr6N R"/>
              <a:cs typeface="A-OTF 新ゴ Pr6N R"/>
            </a:endParaRPr>
          </a:p>
          <a:p>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市場規模としてテレビ広告収入２兆円。</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キー局１社あたり</a:t>
            </a:r>
            <a:r>
              <a:rPr lang="ja-JP" altLang="ja-JP" dirty="0" smtClean="0">
                <a:latin typeface="A-OTF 新ゴ Pr6N R"/>
                <a:ea typeface="A-OTF 新ゴ Pr6N R"/>
                <a:cs typeface="A-OTF 新ゴ Pr6N R"/>
              </a:rPr>
              <a:t>30</a:t>
            </a:r>
            <a:r>
              <a:rPr lang="en-US" altLang="ja-JP" dirty="0" smtClean="0">
                <a:latin typeface="A-OTF 新ゴ Pr6N R"/>
                <a:ea typeface="A-OTF 新ゴ Pr6N R"/>
                <a:cs typeface="A-OTF 新ゴ Pr6N R"/>
              </a:rPr>
              <a:t>00</a:t>
            </a:r>
            <a:r>
              <a:rPr lang="ja-JP" altLang="en-US" dirty="0" smtClean="0">
                <a:latin typeface="A-OTF 新ゴ Pr6N R"/>
                <a:ea typeface="A-OTF 新ゴ Pr6N R"/>
                <a:cs typeface="A-OTF 新ゴ Pr6N R"/>
              </a:rPr>
              <a:t>億</a:t>
            </a:r>
            <a:r>
              <a:rPr lang="en-US" altLang="ja-JP" dirty="0" smtClean="0">
                <a:latin typeface="A-OTF 新ゴ Pr6N R"/>
                <a:ea typeface="A-OTF 新ゴ Pr6N R"/>
                <a:cs typeface="A-OTF 新ゴ Pr6N R"/>
              </a:rPr>
              <a:t>)</a:t>
            </a:r>
          </a:p>
          <a:p>
            <a:r>
              <a:rPr lang="ja-JP" altLang="en-US" dirty="0" smtClean="0">
                <a:latin typeface="A-OTF 新ゴ Pr6N R"/>
                <a:ea typeface="A-OTF 新ゴ Pr6N R"/>
                <a:cs typeface="A-OTF 新ゴ Pr6N R"/>
              </a:rPr>
              <a:t>ほとんどを</a:t>
            </a:r>
            <a:r>
              <a:rPr lang="en-US" altLang="ja-JP" dirty="0" smtClean="0">
                <a:latin typeface="A-OTF 新ゴ Pr6N R"/>
                <a:ea typeface="A-OTF 新ゴ Pr6N R"/>
                <a:cs typeface="A-OTF 新ゴ Pr6N R"/>
              </a:rPr>
              <a:t>Netflix,</a:t>
            </a:r>
            <a:r>
              <a:rPr lang="ja-JP" altLang="en-US" dirty="0" smtClean="0">
                <a:latin typeface="A-OTF 新ゴ Pr6N R"/>
                <a:ea typeface="A-OTF 新ゴ Pr6N R"/>
                <a:cs typeface="A-OTF 新ゴ Pr6N R"/>
              </a:rPr>
              <a:t> </a:t>
            </a:r>
            <a:r>
              <a:rPr lang="en-US" altLang="ja-JP" dirty="0" err="1" smtClean="0">
                <a:latin typeface="A-OTF 新ゴ Pr6N R"/>
                <a:ea typeface="A-OTF 新ゴ Pr6N R"/>
                <a:cs typeface="A-OTF 新ゴ Pr6N R"/>
              </a:rPr>
              <a:t>youtube</a:t>
            </a:r>
            <a:r>
              <a:rPr lang="en-US" altLang="ja-JP" dirty="0" smtClean="0">
                <a:latin typeface="A-OTF 新ゴ Pr6N R"/>
                <a:ea typeface="A-OTF 新ゴ Pr6N R"/>
                <a:cs typeface="A-OTF 新ゴ Pr6N R"/>
              </a:rPr>
              <a:t>, </a:t>
            </a:r>
            <a:r>
              <a:rPr lang="en-US" altLang="ja-JP" dirty="0" err="1" smtClean="0">
                <a:latin typeface="A-OTF 新ゴ Pr6N R"/>
                <a:ea typeface="A-OTF 新ゴ Pr6N R"/>
                <a:cs typeface="A-OTF 新ゴ Pr6N R"/>
              </a:rPr>
              <a:t>tiktok</a:t>
            </a:r>
            <a:r>
              <a:rPr lang="ja-JP" altLang="en-US" dirty="0" smtClean="0">
                <a:latin typeface="A-OTF 新ゴ Pr6N R"/>
                <a:ea typeface="A-OTF 新ゴ Pr6N R"/>
                <a:cs typeface="A-OTF 新ゴ Pr6N R"/>
              </a:rPr>
              <a:t>に奪われるのか、食い下がるのか。</a:t>
            </a:r>
            <a:endParaRPr lang="en-US" altLang="ja-JP" dirty="0">
              <a:latin typeface="A-OTF 新ゴ Pr6N R"/>
              <a:ea typeface="A-OTF 新ゴ Pr6N R"/>
              <a:cs typeface="A-OTF 新ゴ Pr6N R"/>
            </a:endParaRPr>
          </a:p>
          <a:p>
            <a:endParaRPr lang="en-US" altLang="ja-JP" sz="1000"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そういう規模感で考えています。</a:t>
            </a:r>
            <a:endParaRPr lang="en-US" altLang="ja-JP" dirty="0" smtClean="0">
              <a:latin typeface="A-OTF 新ゴ Pr6N R"/>
              <a:ea typeface="A-OTF 新ゴ Pr6N R"/>
              <a:cs typeface="A-OTF 新ゴ Pr6N R"/>
            </a:endParaRPr>
          </a:p>
        </p:txBody>
      </p:sp>
      <p:sp>
        <p:nvSpPr>
          <p:cNvPr id="4" name="正方形/長方形 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Tree>
    <p:extLst>
      <p:ext uri="{BB962C8B-B14F-4D97-AF65-F5344CB8AC3E}">
        <p14:creationId xmlns:p14="http://schemas.microsoft.com/office/powerpoint/2010/main" val="34947068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2800" u="sng" dirty="0" smtClean="0">
                <a:solidFill>
                  <a:srgbClr val="FFFFFF"/>
                </a:solidFill>
                <a:latin typeface="A-OTF 新ゴ Pr6N R"/>
                <a:ea typeface="A-OTF 新ゴ Pr6N R"/>
                <a:cs typeface="A-OTF 新ゴ Pr6N R"/>
              </a:rPr>
              <a:t>メイン分析</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4000" dirty="0" smtClean="0">
                <a:solidFill>
                  <a:srgbClr val="FFFFFF"/>
                </a:solidFill>
                <a:latin typeface="A-OTF 新ゴ Pr6N R"/>
                <a:ea typeface="A-OTF 新ゴ Pr6N R"/>
                <a:cs typeface="A-OTF 新ゴ Pr6N R"/>
              </a:rPr>
              <a:t>番組表</a:t>
            </a:r>
            <a:r>
              <a:rPr lang="ja-JP" altLang="en-US" sz="4000" dirty="0">
                <a:solidFill>
                  <a:srgbClr val="FFFFFF"/>
                </a:solidFill>
                <a:latin typeface="A-OTF 新ゴ Pr6N R"/>
                <a:ea typeface="A-OTF 新ゴ Pr6N R"/>
                <a:cs typeface="A-OTF 新ゴ Pr6N R"/>
              </a:rPr>
              <a:t>の自然言語処理と</a:t>
            </a:r>
            <a:r>
              <a:rPr lang="ja-JP" altLang="en-US" sz="4000" dirty="0" smtClean="0">
                <a:solidFill>
                  <a:srgbClr val="FFFFFF"/>
                </a:solidFill>
                <a:latin typeface="A-OTF 新ゴ Pr6N R"/>
                <a:ea typeface="A-OTF 新ゴ Pr6N R"/>
                <a:cs typeface="A-OTF 新ゴ Pr6N R"/>
              </a:rPr>
              <a:t>視聴率</a:t>
            </a:r>
            <a:endParaRPr lang="es-ES" altLang="ja-JP" sz="36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13</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8559085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14</a:t>
            </a:fld>
            <a:endParaRPr lang="es-ES" altLang="ja-JP">
              <a:latin typeface="A-OTF 新ゴ Pr6N R"/>
              <a:ea typeface="A-OTF 新ゴ Pr6N R"/>
              <a:cs typeface="A-OTF 新ゴ Pr6N R"/>
            </a:endParaRPr>
          </a:p>
        </p:txBody>
      </p:sp>
      <p:sp>
        <p:nvSpPr>
          <p:cNvPr id="8"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◆①</a:t>
            </a:r>
            <a:r>
              <a:rPr lang="ja-JP" altLang="en-US" sz="3600" dirty="0" smtClean="0">
                <a:latin typeface="A-OTF 新ゴ Pr6N R"/>
                <a:ea typeface="A-OTF 新ゴ Pr6N R"/>
                <a:cs typeface="A-OTF 新ゴ Pr6N R"/>
              </a:rPr>
              <a:t>分析</a:t>
            </a:r>
            <a:r>
              <a:rPr lang="ja-JP" altLang="en-US" sz="3600" dirty="0">
                <a:latin typeface="A-OTF 新ゴ Pr6N R"/>
                <a:ea typeface="A-OTF 新ゴ Pr6N R"/>
                <a:cs typeface="A-OTF 新ゴ Pr6N R"/>
              </a:rPr>
              <a:t>の目的</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ドラマの脚本のクオリティ・精度の向上。</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そのために各回の詳細番組表の文字列データを特徴量として用いる。</a:t>
            </a:r>
            <a:endParaRPr lang="en-US" altLang="ja-JP" dirty="0" smtClean="0">
              <a:latin typeface="A-OTF 新ゴ Pr6N R"/>
              <a:ea typeface="A-OTF 新ゴ Pr6N R"/>
              <a:cs typeface="A-OTF 新ゴ Pr6N R"/>
            </a:endParaRPr>
          </a:p>
          <a:p>
            <a:endParaRPr lang="en-US" altLang="ja-JP" dirty="0">
              <a:latin typeface="A-OTF 新ゴ Pr6N R"/>
              <a:ea typeface="A-OTF 新ゴ Pr6N R"/>
              <a:cs typeface="A-OTF 新ゴ Pr6N R"/>
            </a:endParaRPr>
          </a:p>
          <a:p>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ドラマにおける脚本の重要性を説明するのは</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当然すぎて</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難しい</a:t>
            </a:r>
            <a:endParaRPr lang="en-US" altLang="ja-JP" dirty="0" smtClean="0">
              <a:latin typeface="A-OTF 新ゴ Pr6N R"/>
              <a:ea typeface="A-OTF 新ゴ Pr6N R"/>
              <a:cs typeface="A-OTF 新ゴ Pr6N R"/>
            </a:endParaRPr>
          </a:p>
          <a:p>
            <a:r>
              <a:rPr lang="en-US" altLang="ja-JP" dirty="0">
                <a:latin typeface="A-OTF 新ゴ Pr6N R"/>
                <a:ea typeface="A-OTF 新ゴ Pr6N R"/>
                <a:cs typeface="A-OTF 新ゴ Pr6N R"/>
              </a:rPr>
              <a:t>-</a:t>
            </a:r>
            <a:r>
              <a:rPr lang="ja-JP" altLang="en-US" dirty="0">
                <a:latin typeface="A-OTF 新ゴ Pr6N R"/>
                <a:ea typeface="A-OTF 新ゴ Pr6N R"/>
                <a:cs typeface="A-OTF 新ゴ Pr6N R"/>
              </a:rPr>
              <a:t>その回のあらすじが書かれており、時系列的に、ドラマの脚本</a:t>
            </a:r>
            <a:r>
              <a:rPr lang="ja-JP" altLang="en-US" dirty="0" smtClean="0">
                <a:latin typeface="A-OTF 新ゴ Pr6N R"/>
                <a:ea typeface="A-OTF 新ゴ Pr6N R"/>
                <a:cs typeface="A-OTF 新ゴ Pr6N R"/>
              </a:rPr>
              <a:t>を</a:t>
            </a:r>
            <a:endParaRPr lang="en-US" altLang="ja-JP" dirty="0" smtClean="0">
              <a:latin typeface="A-OTF 新ゴ Pr6N R"/>
              <a:ea typeface="A-OTF 新ゴ Pr6N R"/>
              <a:cs typeface="A-OTF 新ゴ Pr6N R"/>
            </a:endParaRPr>
          </a:p>
          <a:p>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説明</a:t>
            </a:r>
            <a:r>
              <a:rPr lang="ja-JP" altLang="en-US" dirty="0">
                <a:latin typeface="A-OTF 新ゴ Pr6N R"/>
                <a:ea typeface="A-OTF 新ゴ Pr6N R"/>
                <a:cs typeface="A-OTF 新ゴ Pr6N R"/>
              </a:rPr>
              <a:t>する特徴量と</a:t>
            </a:r>
            <a:r>
              <a:rPr lang="ja-JP" altLang="en-US" dirty="0" smtClean="0">
                <a:latin typeface="A-OTF 新ゴ Pr6N R"/>
                <a:ea typeface="A-OTF 新ゴ Pr6N R"/>
                <a:cs typeface="A-OTF 新ゴ Pr6N R"/>
              </a:rPr>
              <a:t>なる</a:t>
            </a:r>
            <a:endParaRPr lang="en-US" altLang="ja-JP" dirty="0">
              <a:latin typeface="A-OTF 新ゴ Pr6N R"/>
              <a:ea typeface="A-OTF 新ゴ Pr6N R"/>
              <a:cs typeface="A-OTF 新ゴ Pr6N R"/>
            </a:endParaRPr>
          </a:p>
        </p:txBody>
      </p:sp>
      <p:sp>
        <p:nvSpPr>
          <p:cNvPr id="4" name="正方形/長方形 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12" name="図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9553" y="3789040"/>
            <a:ext cx="3096344" cy="1741122"/>
          </a:xfrm>
          <a:prstGeom prst="rect">
            <a:avLst/>
          </a:prstGeom>
        </p:spPr>
      </p:pic>
      <p:sp>
        <p:nvSpPr>
          <p:cNvPr id="13" name="テキスト ボックス 12"/>
          <p:cNvSpPr txBox="1"/>
          <p:nvPr/>
        </p:nvSpPr>
        <p:spPr>
          <a:xfrm>
            <a:off x="179512" y="5589240"/>
            <a:ext cx="3456384" cy="861774"/>
          </a:xfrm>
          <a:prstGeom prst="rect">
            <a:avLst/>
          </a:prstGeom>
          <a:noFill/>
        </p:spPr>
        <p:txBody>
          <a:bodyPr wrap="square" rtlCol="0">
            <a:spAutoFit/>
          </a:bodyPr>
          <a:lstStyle/>
          <a:p>
            <a:r>
              <a:rPr kumimoji="1" lang="ja-JP" altLang="en-US" dirty="0" smtClean="0"/>
              <a:t>映画において、</a:t>
            </a:r>
            <a:endParaRPr kumimoji="1" lang="en-US" altLang="ja-JP" dirty="0" smtClean="0"/>
          </a:p>
          <a:p>
            <a:r>
              <a:rPr kumimoji="1" lang="ja-JP" altLang="en-US" dirty="0" smtClean="0"/>
              <a:t>スジ</a:t>
            </a:r>
            <a:r>
              <a:rPr kumimoji="1" lang="ja-JP" altLang="ja-JP" dirty="0" smtClean="0"/>
              <a:t>:</a:t>
            </a:r>
            <a:r>
              <a:rPr kumimoji="1" lang="ja-JP" altLang="en-US" dirty="0" smtClean="0"/>
              <a:t>脚本が最重要という格言</a:t>
            </a:r>
            <a:endParaRPr kumimoji="1" lang="en-US" altLang="ja-JP" dirty="0" smtClean="0"/>
          </a:p>
          <a:p>
            <a:r>
              <a:rPr kumimoji="1" lang="ja-JP" altLang="en-US" sz="1400" dirty="0" smtClean="0"/>
              <a:t>（２は撮影、３は出演者・演技）</a:t>
            </a:r>
            <a:endParaRPr kumimoji="1" lang="ja-JP" altLang="en-US" sz="1400" dirty="0"/>
          </a:p>
        </p:txBody>
      </p:sp>
      <p:sp>
        <p:nvSpPr>
          <p:cNvPr id="14" name="正方形/長方形 13"/>
          <p:cNvSpPr/>
          <p:nvPr/>
        </p:nvSpPr>
        <p:spPr>
          <a:xfrm>
            <a:off x="539552" y="3419708"/>
            <a:ext cx="2794154" cy="369332"/>
          </a:xfrm>
          <a:prstGeom prst="rect">
            <a:avLst/>
          </a:prstGeom>
        </p:spPr>
        <p:txBody>
          <a:bodyPr wrap="none">
            <a:spAutoFit/>
          </a:bodyPr>
          <a:lstStyle/>
          <a:p>
            <a:r>
              <a:rPr lang="ja-JP" altLang="en-US" dirty="0"/>
              <a:t>映画監督 牧野省三の言葉</a:t>
            </a:r>
          </a:p>
        </p:txBody>
      </p:sp>
      <p:pic>
        <p:nvPicPr>
          <p:cNvPr id="15" name="図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97744" y="3789251"/>
            <a:ext cx="2356625" cy="1444383"/>
          </a:xfrm>
          <a:prstGeom prst="rect">
            <a:avLst/>
          </a:prstGeom>
        </p:spPr>
      </p:pic>
      <p:pic>
        <p:nvPicPr>
          <p:cNvPr id="16" name="図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25187" y="4653136"/>
            <a:ext cx="4118813" cy="2020304"/>
          </a:xfrm>
          <a:prstGeom prst="rect">
            <a:avLst/>
          </a:prstGeom>
        </p:spPr>
      </p:pic>
      <p:pic>
        <p:nvPicPr>
          <p:cNvPr id="17" name="図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56176" y="3789040"/>
            <a:ext cx="1432165" cy="953042"/>
          </a:xfrm>
          <a:prstGeom prst="rect">
            <a:avLst/>
          </a:prstGeom>
        </p:spPr>
      </p:pic>
    </p:spTree>
    <p:extLst>
      <p:ext uri="{BB962C8B-B14F-4D97-AF65-F5344CB8AC3E}">
        <p14:creationId xmlns:p14="http://schemas.microsoft.com/office/powerpoint/2010/main" val="33469588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15</a:t>
            </a:fld>
            <a:endParaRPr lang="es-ES" altLang="ja-JP"/>
          </a:p>
        </p:txBody>
      </p:sp>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◆②</a:t>
            </a:r>
            <a:r>
              <a:rPr lang="ja-JP" altLang="en-US" sz="3600" dirty="0" smtClean="0">
                <a:solidFill>
                  <a:schemeClr val="tx1"/>
                </a:solidFill>
                <a:latin typeface="A-OTF 新ゴ Pr6N R"/>
                <a:ea typeface="A-OTF 新ゴ Pr6N R"/>
                <a:cs typeface="A-OTF 新ゴ Pr6N R"/>
              </a:rPr>
              <a:t>データ収集</a:t>
            </a:r>
            <a:endParaRPr lang="es-ES" altLang="ja-JP" sz="2800" dirty="0">
              <a:solidFill>
                <a:schemeClr val="tx1"/>
              </a:solidFill>
              <a:latin typeface="A-OTF 新ゴ Pr6N R"/>
              <a:ea typeface="A-OTF 新ゴ Pr6N R"/>
              <a:cs typeface="A-OTF 新ゴ Pr6N R"/>
            </a:endParaRPr>
          </a:p>
        </p:txBody>
      </p:sp>
      <p:sp>
        <p:nvSpPr>
          <p:cNvPr id="13" name="角丸四角形 12"/>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今回は会社のデータを使用しなかったため、全てスクレイピングにより</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収集を行った。</a:t>
            </a:r>
            <a:r>
              <a:rPr lang="en-US" altLang="ja-JP" dirty="0" smtClean="0">
                <a:latin typeface="A-OTF 新ゴ Pr6N R"/>
                <a:ea typeface="A-OTF 新ゴ Pr6N R"/>
                <a:cs typeface="A-OTF 新ゴ Pr6N R"/>
              </a:rPr>
              <a:t>2011</a:t>
            </a:r>
            <a:r>
              <a:rPr lang="ja-JP" altLang="en-US" dirty="0" smtClean="0">
                <a:latin typeface="A-OTF 新ゴ Pr6N R"/>
                <a:ea typeface="A-OTF 新ゴ Pr6N R"/>
                <a:cs typeface="A-OTF 新ゴ Pr6N R"/>
              </a:rPr>
              <a:t>年以降の民放ドラマ約</a:t>
            </a:r>
            <a:r>
              <a:rPr lang="ja-JP" altLang="ja-JP" dirty="0">
                <a:latin typeface="A-OTF 新ゴ Pr6N R"/>
                <a:ea typeface="A-OTF 新ゴ Pr6N R"/>
                <a:cs typeface="A-OTF 新ゴ Pr6N R"/>
              </a:rPr>
              <a:t>5</a:t>
            </a:r>
            <a:r>
              <a:rPr lang="en-US" altLang="ja-JP" dirty="0" smtClean="0">
                <a:latin typeface="A-OTF 新ゴ Pr6N R"/>
                <a:ea typeface="A-OTF 新ゴ Pr6N R"/>
                <a:cs typeface="A-OTF 新ゴ Pr6N R"/>
              </a:rPr>
              <a:t>00</a:t>
            </a:r>
            <a:r>
              <a:rPr lang="ja-JP" altLang="en-US" dirty="0" smtClean="0">
                <a:latin typeface="A-OTF 新ゴ Pr6N R"/>
                <a:ea typeface="A-OTF 新ゴ Pr6N R"/>
                <a:cs typeface="A-OTF 新ゴ Pr6N R"/>
              </a:rPr>
              <a:t>タイトルが対象。</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以下それぞれ、バラバラの個人サイトにあるものを利用</a:t>
            </a:r>
            <a:endParaRPr lang="en-US" altLang="ja-JP" dirty="0">
              <a:latin typeface="A-OTF 新ゴ Pr6N R"/>
              <a:ea typeface="A-OTF 新ゴ Pr6N R"/>
              <a:cs typeface="A-OTF 新ゴ Pr6N R"/>
            </a:endParaRP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a)</a:t>
            </a:r>
            <a:r>
              <a:rPr lang="ja-JP" altLang="en-US" sz="1400" dirty="0" smtClean="0">
                <a:latin typeface="A-OTF 新ゴ Pr6N R"/>
                <a:ea typeface="A-OTF 新ゴ Pr6N R"/>
                <a:cs typeface="A-OTF 新ゴ Pr6N R"/>
              </a:rPr>
              <a:t>ドラマの各回、全体の平均視聴率</a:t>
            </a:r>
            <a:endParaRPr lang="en-US" altLang="ja-JP" sz="1400" dirty="0" smtClean="0">
              <a:latin typeface="A-OTF 新ゴ Pr6N R"/>
              <a:ea typeface="A-OTF 新ゴ Pr6N R"/>
              <a:cs typeface="A-OTF 新ゴ Pr6N R"/>
            </a:endParaRP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b)</a:t>
            </a:r>
            <a:r>
              <a:rPr lang="ja-JP" altLang="en-US" sz="1400" dirty="0" smtClean="0">
                <a:latin typeface="A-OTF 新ゴ Pr6N R"/>
                <a:ea typeface="A-OTF 新ゴ Pr6N R"/>
                <a:cs typeface="A-OTF 新ゴ Pr6N R"/>
              </a:rPr>
              <a:t>ドラマの</a:t>
            </a:r>
            <a:r>
              <a:rPr lang="en-US" altLang="ja-JP" sz="1400" dirty="0" smtClean="0">
                <a:latin typeface="A-OTF 新ゴ Pr6N R"/>
                <a:ea typeface="A-OTF 新ゴ Pr6N R"/>
                <a:cs typeface="A-OTF 新ゴ Pr6N R"/>
              </a:rPr>
              <a:t>EPG(</a:t>
            </a:r>
            <a:r>
              <a:rPr lang="ja-JP" altLang="en-US" sz="1400" dirty="0" smtClean="0">
                <a:latin typeface="A-OTF 新ゴ Pr6N R"/>
                <a:ea typeface="A-OTF 新ゴ Pr6N R"/>
                <a:cs typeface="A-OTF 新ゴ Pr6N R"/>
              </a:rPr>
              <a:t>詳細番組表</a:t>
            </a:r>
            <a:r>
              <a:rPr lang="en-US" altLang="ja-JP" sz="1400" dirty="0" smtClean="0">
                <a:latin typeface="A-OTF 新ゴ Pr6N R"/>
                <a:ea typeface="A-OTF 新ゴ Pr6N R"/>
                <a:cs typeface="A-OTF 新ゴ Pr6N R"/>
              </a:rPr>
              <a:t>)</a:t>
            </a: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c)</a:t>
            </a:r>
            <a:r>
              <a:rPr lang="ja-JP" altLang="en-US" sz="1400" dirty="0" smtClean="0">
                <a:latin typeface="A-OTF 新ゴ Pr6N R"/>
                <a:ea typeface="A-OTF 新ゴ Pr6N R"/>
                <a:cs typeface="A-OTF 新ゴ Pr6N R"/>
              </a:rPr>
              <a:t>ドラマのカテゴリー</a:t>
            </a:r>
            <a:endParaRPr lang="en-US" altLang="ja-JP" sz="14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　</a:t>
            </a:r>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それぞれ</a:t>
            </a:r>
            <a:r>
              <a:rPr lang="ja-JP" altLang="en-US" sz="1600" u="sng" dirty="0" smtClean="0">
                <a:latin typeface="A-OTF 新ゴ Pr6N R"/>
                <a:ea typeface="A-OTF 新ゴ Pr6N R"/>
                <a:cs typeface="A-OTF 新ゴ Pr6N R"/>
              </a:rPr>
              <a:t>体裁が違う</a:t>
            </a:r>
            <a:r>
              <a:rPr lang="ja-JP" altLang="en-US" sz="1600" dirty="0" smtClean="0">
                <a:latin typeface="A-OTF 新ゴ Pr6N R"/>
                <a:ea typeface="A-OTF 新ゴ Pr6N R"/>
                <a:cs typeface="A-OTF 新ゴ Pr6N R"/>
              </a:rPr>
              <a:t>。また</a:t>
            </a:r>
            <a:r>
              <a:rPr lang="en-US" altLang="ja-JP" sz="1600" dirty="0" smtClean="0">
                <a:latin typeface="A-OTF 新ゴ Pr6N R"/>
                <a:ea typeface="A-OTF 新ゴ Pr6N R"/>
                <a:cs typeface="A-OTF 新ゴ Pr6N R"/>
              </a:rPr>
              <a:t>(b)</a:t>
            </a:r>
            <a:r>
              <a:rPr lang="ja-JP" altLang="en-US" sz="1600" dirty="0" smtClean="0">
                <a:latin typeface="A-OTF 新ゴ Pr6N R"/>
                <a:ea typeface="A-OTF 新ゴ Pr6N R"/>
                <a:cs typeface="A-OTF 新ゴ Pr6N R"/>
              </a:rPr>
              <a:t>は</a:t>
            </a:r>
            <a:r>
              <a:rPr lang="ja-JP" altLang="en-US" sz="1600" u="sng" dirty="0" smtClean="0">
                <a:latin typeface="A-OTF 新ゴ Pr6N R"/>
                <a:ea typeface="A-OTF 新ゴ Pr6N R"/>
                <a:cs typeface="A-OTF 新ゴ Pr6N R"/>
              </a:rPr>
              <a:t>番組名の表記揺れ、開始時刻変更</a:t>
            </a:r>
            <a:r>
              <a:rPr lang="ja-JP" altLang="en-US" sz="1600" dirty="0" smtClean="0">
                <a:latin typeface="A-OTF 新ゴ Pr6N R"/>
                <a:ea typeface="A-OTF 新ゴ Pr6N R"/>
                <a:cs typeface="A-OTF 新ゴ Pr6N R"/>
              </a:rPr>
              <a:t>など</a:t>
            </a:r>
            <a:endParaRPr lang="en-US" altLang="ja-JP" sz="1600" dirty="0">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20" name="正方形/長方形 19"/>
          <p:cNvSpPr/>
          <p:nvPr/>
        </p:nvSpPr>
        <p:spPr>
          <a:xfrm>
            <a:off x="6156176" y="3429000"/>
            <a:ext cx="2582758" cy="369332"/>
          </a:xfrm>
          <a:prstGeom prst="rect">
            <a:avLst/>
          </a:prstGeom>
        </p:spPr>
        <p:txBody>
          <a:bodyPr wrap="none">
            <a:spAutoFit/>
          </a:bodyPr>
          <a:lstStyle/>
          <a:p>
            <a:r>
              <a:rPr lang="ja-JP" altLang="en-US" dirty="0">
                <a:latin typeface="A-OTF 新ゴ Pr6N R"/>
                <a:ea typeface="A-OTF 新ゴ Pr6N R"/>
                <a:cs typeface="A-OTF 新ゴ Pr6N R"/>
              </a:rPr>
              <a:t>(</a:t>
            </a:r>
            <a:r>
              <a:rPr lang="en-US" altLang="ja-JP" dirty="0">
                <a:latin typeface="A-OTF 新ゴ Pr6N R"/>
                <a:ea typeface="A-OTF 新ゴ Pr6N R"/>
                <a:cs typeface="A-OTF 新ゴ Pr6N R"/>
              </a:rPr>
              <a:t>c)</a:t>
            </a:r>
            <a:r>
              <a:rPr lang="ja-JP" altLang="en-US" dirty="0">
                <a:latin typeface="A-OTF 新ゴ Pr6N R"/>
                <a:ea typeface="A-OTF 新ゴ Pr6N R"/>
                <a:cs typeface="A-OTF 新ゴ Pr6N R"/>
              </a:rPr>
              <a:t>ドラマのカテゴリー</a:t>
            </a:r>
            <a:endParaRPr lang="en-US" altLang="ja-JP" dirty="0">
              <a:latin typeface="A-OTF 新ゴ Pr6N R"/>
              <a:ea typeface="A-OTF 新ゴ Pr6N R"/>
              <a:cs typeface="A-OTF 新ゴ Pr6N R"/>
            </a:endParaRPr>
          </a:p>
        </p:txBody>
      </p:sp>
      <p:pic>
        <p:nvPicPr>
          <p:cNvPr id="21" name="図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504" y="3658694"/>
            <a:ext cx="1809234" cy="3199306"/>
          </a:xfrm>
          <a:prstGeom prst="rect">
            <a:avLst/>
          </a:prstGeom>
        </p:spPr>
      </p:pic>
      <p:sp>
        <p:nvSpPr>
          <p:cNvPr id="22" name="正方形/長方形 21"/>
          <p:cNvSpPr/>
          <p:nvPr/>
        </p:nvSpPr>
        <p:spPr>
          <a:xfrm>
            <a:off x="0" y="3429000"/>
            <a:ext cx="2121093" cy="369332"/>
          </a:xfrm>
          <a:prstGeom prst="rect">
            <a:avLst/>
          </a:prstGeom>
        </p:spPr>
        <p:txBody>
          <a:bodyPr wrap="none">
            <a:spAutoFit/>
          </a:bodyPr>
          <a:lstStyle/>
          <a:p>
            <a:r>
              <a:rPr lang="ja-JP" altLang="en-US" dirty="0" smtClean="0">
                <a:latin typeface="A-OTF 新ゴ Pr6N R"/>
                <a:ea typeface="A-OTF 新ゴ Pr6N R"/>
                <a:cs typeface="A-OTF 新ゴ Pr6N R"/>
              </a:rPr>
              <a:t>(</a:t>
            </a:r>
            <a:r>
              <a:rPr lang="en-US" altLang="ja-JP" dirty="0" smtClean="0">
                <a:latin typeface="A-OTF 新ゴ Pr6N R"/>
                <a:ea typeface="A-OTF 新ゴ Pr6N R"/>
                <a:cs typeface="A-OTF 新ゴ Pr6N R"/>
              </a:rPr>
              <a:t>a)</a:t>
            </a:r>
            <a:r>
              <a:rPr lang="ja-JP" altLang="en-US" dirty="0">
                <a:latin typeface="A-OTF 新ゴ Pr6N R"/>
                <a:ea typeface="A-OTF 新ゴ Pr6N R"/>
                <a:cs typeface="A-OTF 新ゴ Pr6N R"/>
              </a:rPr>
              <a:t>ドラマ</a:t>
            </a:r>
            <a:r>
              <a:rPr lang="ja-JP" altLang="en-US" dirty="0" smtClean="0">
                <a:latin typeface="A-OTF 新ゴ Pr6N R"/>
                <a:ea typeface="A-OTF 新ゴ Pr6N R"/>
                <a:cs typeface="A-OTF 新ゴ Pr6N R"/>
              </a:rPr>
              <a:t>の視聴率</a:t>
            </a:r>
            <a:endParaRPr lang="en-US" altLang="ja-JP" dirty="0">
              <a:latin typeface="A-OTF 新ゴ Pr6N R"/>
              <a:ea typeface="A-OTF 新ゴ Pr6N R"/>
              <a:cs typeface="A-OTF 新ゴ Pr6N R"/>
            </a:endParaRPr>
          </a:p>
        </p:txBody>
      </p:sp>
      <p:pic>
        <p:nvPicPr>
          <p:cNvPr id="23" name="図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51720" y="3789040"/>
            <a:ext cx="4692318" cy="1354685"/>
          </a:xfrm>
          <a:prstGeom prst="rect">
            <a:avLst/>
          </a:prstGeom>
        </p:spPr>
      </p:pic>
      <p:sp>
        <p:nvSpPr>
          <p:cNvPr id="24" name="正方形/長方形 23"/>
          <p:cNvSpPr/>
          <p:nvPr/>
        </p:nvSpPr>
        <p:spPr>
          <a:xfrm>
            <a:off x="2044968" y="3399465"/>
            <a:ext cx="1954381" cy="369332"/>
          </a:xfrm>
          <a:prstGeom prst="rect">
            <a:avLst/>
          </a:prstGeom>
        </p:spPr>
        <p:txBody>
          <a:bodyPr wrap="none">
            <a:spAutoFit/>
          </a:bodyPr>
          <a:lstStyle/>
          <a:p>
            <a:r>
              <a:rPr lang="ja-JP" altLang="en-US" dirty="0" smtClean="0">
                <a:latin typeface="A-OTF 新ゴ Pr6N R"/>
                <a:ea typeface="A-OTF 新ゴ Pr6N R"/>
                <a:cs typeface="A-OTF 新ゴ Pr6N R"/>
              </a:rPr>
              <a:t>(</a:t>
            </a:r>
            <a:r>
              <a:rPr lang="en-US" altLang="ja-JP" dirty="0">
                <a:latin typeface="A-OTF 新ゴ Pr6N R"/>
                <a:ea typeface="A-OTF 新ゴ Pr6N R"/>
                <a:cs typeface="A-OTF 新ゴ Pr6N R"/>
              </a:rPr>
              <a:t>b</a:t>
            </a:r>
            <a:r>
              <a:rPr lang="en-US" altLang="ja-JP" dirty="0" smtClean="0">
                <a:latin typeface="A-OTF 新ゴ Pr6N R"/>
                <a:ea typeface="A-OTF 新ゴ Pr6N R"/>
                <a:cs typeface="A-OTF 新ゴ Pr6N R"/>
              </a:rPr>
              <a:t>)</a:t>
            </a:r>
            <a:r>
              <a:rPr lang="ja-JP" altLang="en-US" dirty="0">
                <a:latin typeface="A-OTF 新ゴ Pr6N R"/>
                <a:ea typeface="A-OTF 新ゴ Pr6N R"/>
                <a:cs typeface="A-OTF 新ゴ Pr6N R"/>
              </a:rPr>
              <a:t>ドラマ</a:t>
            </a:r>
            <a:r>
              <a:rPr lang="ja-JP" altLang="en-US" dirty="0" smtClean="0">
                <a:latin typeface="A-OTF 新ゴ Pr6N R"/>
                <a:ea typeface="A-OTF 新ゴ Pr6N R"/>
                <a:cs typeface="A-OTF 新ゴ Pr6N R"/>
              </a:rPr>
              <a:t>の</a:t>
            </a:r>
            <a:r>
              <a:rPr lang="en-US" altLang="ja-JP" dirty="0" smtClean="0">
                <a:latin typeface="A-OTF 新ゴ Pr6N R"/>
                <a:ea typeface="A-OTF 新ゴ Pr6N R"/>
                <a:cs typeface="A-OTF 新ゴ Pr6N R"/>
              </a:rPr>
              <a:t>EPG</a:t>
            </a:r>
            <a:endParaRPr lang="en-US" altLang="ja-JP" dirty="0">
              <a:latin typeface="A-OTF 新ゴ Pr6N R"/>
              <a:ea typeface="A-OTF 新ゴ Pr6N R"/>
              <a:cs typeface="A-OTF 新ゴ Pr6N R"/>
            </a:endParaRPr>
          </a:p>
        </p:txBody>
      </p:sp>
      <p:pic>
        <p:nvPicPr>
          <p:cNvPr id="4" name="図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61739" y="3789040"/>
            <a:ext cx="2893005" cy="1800200"/>
          </a:xfrm>
          <a:prstGeom prst="rect">
            <a:avLst/>
          </a:prstGeom>
        </p:spPr>
      </p:pic>
      <p:pic>
        <p:nvPicPr>
          <p:cNvPr id="25" name="図 2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091100" y="5175237"/>
            <a:ext cx="4182700" cy="1278099"/>
          </a:xfrm>
          <a:prstGeom prst="rect">
            <a:avLst/>
          </a:prstGeom>
        </p:spPr>
      </p:pic>
      <p:sp>
        <p:nvSpPr>
          <p:cNvPr id="26" name="大波 25"/>
          <p:cNvSpPr/>
          <p:nvPr/>
        </p:nvSpPr>
        <p:spPr bwMode="auto">
          <a:xfrm>
            <a:off x="2339752" y="4958102"/>
            <a:ext cx="3960440" cy="216024"/>
          </a:xfrm>
          <a:prstGeom prst="wav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35648635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51281"/>
            <a:ext cx="9144000" cy="288031"/>
          </a:xfrm>
          <a:prstGeom prst="rect">
            <a:avLst/>
          </a:prstGeom>
        </p:spPr>
      </p:pic>
      <p:sp>
        <p:nvSpPr>
          <p:cNvPr id="4" name="スライド番号プレースホルダー 3"/>
          <p:cNvSpPr>
            <a:spLocks noGrp="1"/>
          </p:cNvSpPr>
          <p:nvPr>
            <p:ph type="sldNum" sz="quarter" idx="12"/>
          </p:nvPr>
        </p:nvSpPr>
        <p:spPr>
          <a:xfrm>
            <a:off x="6553200" y="6265118"/>
            <a:ext cx="2133600" cy="476250"/>
          </a:xfrm>
        </p:spPr>
        <p:txBody>
          <a:bodyPr/>
          <a:lstStyle/>
          <a:p>
            <a:fld id="{42F18AC2-CA3A-7245-81CE-26C33C32476A}" type="slidenum">
              <a:rPr lang="es-ES" altLang="ja-JP" smtClean="0"/>
              <a:pPr/>
              <a:t>16</a:t>
            </a:fld>
            <a:endParaRPr lang="es-ES" altLang="ja-JP"/>
          </a:p>
        </p:txBody>
      </p:sp>
      <p:sp>
        <p:nvSpPr>
          <p:cNvPr id="6" name="タイトル 5"/>
          <p:cNvSpPr>
            <a:spLocks noGrp="1"/>
          </p:cNvSpPr>
          <p:nvPr>
            <p:ph type="ctrTitle"/>
          </p:nvPr>
        </p:nvSpPr>
        <p:spPr>
          <a:xfrm>
            <a:off x="685800" y="2150318"/>
            <a:ext cx="7772400" cy="1470025"/>
          </a:xfrm>
        </p:spPr>
        <p:txBody>
          <a:bodyPr/>
          <a:lstStyle/>
          <a:p>
            <a:endParaRPr kumimoji="1" lang="ja-JP" altLang="en-US"/>
          </a:p>
        </p:txBody>
      </p:sp>
      <p:pic>
        <p:nvPicPr>
          <p:cNvPr id="9" name="図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0" name="図 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6511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latin typeface="A-OTF 新ゴ Pr6N R"/>
                <a:ea typeface="A-OTF 新ゴ Pr6N R"/>
                <a:cs typeface="A-OTF 新ゴ Pr6N R"/>
              </a:rPr>
              <a:pPr/>
              <a:t>16</a:t>
            </a:fld>
            <a:endParaRPr lang="es-ES" altLang="ja-JP">
              <a:latin typeface="A-OTF 新ゴ Pr6N R"/>
              <a:ea typeface="A-OTF 新ゴ Pr6N R"/>
              <a:cs typeface="A-OTF 新ゴ Pr6N R"/>
            </a:endParaRPr>
          </a:p>
        </p:txBody>
      </p:sp>
      <p:sp>
        <p:nvSpPr>
          <p:cNvPr id="12" name="Google Shape;91;p19"/>
          <p:cNvSpPr/>
          <p:nvPr/>
        </p:nvSpPr>
        <p:spPr>
          <a:xfrm>
            <a:off x="1550595" y="11425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3" name="Google Shape;95;p19"/>
          <p:cNvSpPr/>
          <p:nvPr/>
        </p:nvSpPr>
        <p:spPr>
          <a:xfrm>
            <a:off x="1550595" y="27425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14" name="Google Shape;96;p19"/>
          <p:cNvSpPr/>
          <p:nvPr/>
        </p:nvSpPr>
        <p:spPr>
          <a:xfrm>
            <a:off x="1509012" y="43512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15" name="Google Shape;98;p19"/>
          <p:cNvSpPr/>
          <p:nvPr/>
        </p:nvSpPr>
        <p:spPr>
          <a:xfrm rot="10800000">
            <a:off x="16728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16" name="Google Shape;99;p19"/>
          <p:cNvSpPr/>
          <p:nvPr/>
        </p:nvSpPr>
        <p:spPr>
          <a:xfrm>
            <a:off x="13089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17" name="Google Shape;100;p19"/>
          <p:cNvSpPr/>
          <p:nvPr/>
        </p:nvSpPr>
        <p:spPr>
          <a:xfrm>
            <a:off x="13403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18" name="Google Shape;101;p19"/>
          <p:cNvSpPr/>
          <p:nvPr/>
        </p:nvSpPr>
        <p:spPr>
          <a:xfrm>
            <a:off x="1366556" y="41733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19" name="Google Shape;102;p19"/>
          <p:cNvSpPr/>
          <p:nvPr/>
        </p:nvSpPr>
        <p:spPr>
          <a:xfrm rot="10800000">
            <a:off x="1651265" y="40111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0" name="Google Shape;106;p19"/>
          <p:cNvSpPr/>
          <p:nvPr/>
        </p:nvSpPr>
        <p:spPr>
          <a:xfrm>
            <a:off x="5852412" y="26748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21" name="Google Shape;107;p19"/>
          <p:cNvSpPr/>
          <p:nvPr/>
        </p:nvSpPr>
        <p:spPr>
          <a:xfrm>
            <a:off x="5893995" y="11425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22" name="Google Shape;108;p19"/>
          <p:cNvSpPr/>
          <p:nvPr/>
        </p:nvSpPr>
        <p:spPr>
          <a:xfrm rot="10800000">
            <a:off x="60162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110;p19"/>
          <p:cNvSpPr/>
          <p:nvPr/>
        </p:nvSpPr>
        <p:spPr>
          <a:xfrm>
            <a:off x="56523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24" name="Google Shape;111;p19"/>
          <p:cNvSpPr/>
          <p:nvPr/>
        </p:nvSpPr>
        <p:spPr>
          <a:xfrm>
            <a:off x="56837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25" name="Google Shape;115;p19"/>
          <p:cNvCxnSpPr>
            <a:stCxn id="14" idx="2"/>
            <a:endCxn id="21" idx="1"/>
          </p:cNvCxnSpPr>
          <p:nvPr/>
        </p:nvCxnSpPr>
        <p:spPr>
          <a:xfrm rot="16200000">
            <a:off x="2149812" y="18757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26" name="正方形/長方形 25"/>
          <p:cNvSpPr/>
          <p:nvPr/>
        </p:nvSpPr>
        <p:spPr bwMode="auto">
          <a:xfrm>
            <a:off x="0" y="784597"/>
            <a:ext cx="9144000" cy="55446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27" name="Google Shape;91;p19"/>
          <p:cNvSpPr/>
          <p:nvPr/>
        </p:nvSpPr>
        <p:spPr>
          <a:xfrm>
            <a:off x="1702995" y="12949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28" name="Google Shape;95;p19"/>
          <p:cNvSpPr/>
          <p:nvPr/>
        </p:nvSpPr>
        <p:spPr>
          <a:xfrm>
            <a:off x="1702995" y="28949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9" name="Google Shape;96;p19"/>
          <p:cNvSpPr/>
          <p:nvPr/>
        </p:nvSpPr>
        <p:spPr>
          <a:xfrm>
            <a:off x="1661412" y="45036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30" name="Google Shape;98;p19"/>
          <p:cNvSpPr/>
          <p:nvPr/>
        </p:nvSpPr>
        <p:spPr>
          <a:xfrm rot="10800000">
            <a:off x="18252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1" name="Google Shape;99;p19"/>
          <p:cNvSpPr/>
          <p:nvPr/>
        </p:nvSpPr>
        <p:spPr>
          <a:xfrm>
            <a:off x="14613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32" name="Google Shape;100;p19"/>
          <p:cNvSpPr/>
          <p:nvPr/>
        </p:nvSpPr>
        <p:spPr>
          <a:xfrm>
            <a:off x="14927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33" name="Google Shape;101;p19"/>
          <p:cNvSpPr/>
          <p:nvPr/>
        </p:nvSpPr>
        <p:spPr>
          <a:xfrm>
            <a:off x="1518956" y="4325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34" name="Google Shape;102;p19"/>
          <p:cNvSpPr/>
          <p:nvPr/>
        </p:nvSpPr>
        <p:spPr>
          <a:xfrm rot="10800000">
            <a:off x="1803665" y="41635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5" name="Google Shape;106;p19"/>
          <p:cNvSpPr/>
          <p:nvPr/>
        </p:nvSpPr>
        <p:spPr>
          <a:xfrm>
            <a:off x="6004812" y="28272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6" name="Google Shape;107;p19"/>
          <p:cNvSpPr/>
          <p:nvPr/>
        </p:nvSpPr>
        <p:spPr>
          <a:xfrm>
            <a:off x="6046395" y="12949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7" name="Google Shape;108;p19"/>
          <p:cNvSpPr/>
          <p:nvPr/>
        </p:nvSpPr>
        <p:spPr>
          <a:xfrm rot="10800000">
            <a:off x="61686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8" name="Google Shape;110;p19"/>
          <p:cNvSpPr/>
          <p:nvPr/>
        </p:nvSpPr>
        <p:spPr>
          <a:xfrm>
            <a:off x="58047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39" name="Google Shape;111;p19"/>
          <p:cNvSpPr/>
          <p:nvPr/>
        </p:nvSpPr>
        <p:spPr>
          <a:xfrm>
            <a:off x="58361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40" name="Google Shape;115;p19"/>
          <p:cNvCxnSpPr/>
          <p:nvPr/>
        </p:nvCxnSpPr>
        <p:spPr>
          <a:xfrm rot="16200000">
            <a:off x="2302212" y="20281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41" name="正方形/長方形 40"/>
          <p:cNvSpPr/>
          <p:nvPr/>
        </p:nvSpPr>
        <p:spPr>
          <a:xfrm>
            <a:off x="3992493" y="76470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2" name="Google Shape;105;p19"/>
          <p:cNvSpPr txBox="1"/>
          <p:nvPr/>
        </p:nvSpPr>
        <p:spPr>
          <a:xfrm>
            <a:off x="3275856" y="4457005"/>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・特徴量エン</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ジニアリング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・分析モデル</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8403466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17</a:t>
            </a:fld>
            <a:endParaRPr lang="es-ES" altLang="ja-JP"/>
          </a:p>
        </p:txBody>
      </p:sp>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概要図</a:t>
            </a:r>
            <a:endParaRPr lang="es-ES" altLang="ja-JP" sz="2800" dirty="0">
              <a:solidFill>
                <a:schemeClr val="tx1"/>
              </a:solidFill>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8" name="図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4797" y="2852936"/>
            <a:ext cx="8564547" cy="3744416"/>
          </a:xfrm>
          <a:prstGeom prst="rect">
            <a:avLst/>
          </a:prstGeom>
        </p:spPr>
      </p:pic>
      <p:sp>
        <p:nvSpPr>
          <p:cNvPr id="17" name="テキスト ボックス 16"/>
          <p:cNvSpPr txBox="1"/>
          <p:nvPr/>
        </p:nvSpPr>
        <p:spPr>
          <a:xfrm>
            <a:off x="179512" y="1772816"/>
            <a:ext cx="4104456" cy="1015663"/>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説明変数は</a:t>
            </a:r>
            <a:r>
              <a:rPr lang="en-US" altLang="ja-JP" sz="2400" dirty="0">
                <a:latin typeface="A-OTF 新ゴ Pr6N R"/>
                <a:ea typeface="A-OTF 新ゴ Pr6N R"/>
                <a:cs typeface="A-OTF 新ゴ Pr6N R"/>
              </a:rPr>
              <a:t>EPG</a:t>
            </a:r>
            <a:r>
              <a:rPr lang="ja-JP" altLang="en-US" sz="2400" dirty="0">
                <a:latin typeface="A-OTF 新ゴ Pr6N R"/>
                <a:ea typeface="A-OTF 新ゴ Pr6N R"/>
                <a:cs typeface="A-OTF 新ゴ Pr6N R"/>
              </a:rPr>
              <a:t>文字列</a:t>
            </a:r>
            <a:endParaRPr lang="en-US" altLang="ja-JP" sz="2400" dirty="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a:latin typeface="A-OTF 新ゴ Pr6N R"/>
                <a:ea typeface="A-OTF 新ゴ Pr6N R"/>
                <a:cs typeface="A-OTF 新ゴ Pr6N R"/>
              </a:rPr>
              <a:t> 自然言語処理</a:t>
            </a:r>
            <a:r>
              <a:rPr lang="ja-JP" altLang="en-US" dirty="0" smtClean="0">
                <a:latin typeface="A-OTF 新ゴ Pr6N R"/>
                <a:ea typeface="A-OTF 新ゴ Pr6N R"/>
                <a:cs typeface="A-OTF 新ゴ Pr6N R"/>
              </a:rPr>
              <a:t>、</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 特徴量</a:t>
            </a:r>
            <a:r>
              <a:rPr lang="ja-JP" altLang="en-US" dirty="0">
                <a:latin typeface="A-OTF 新ゴ Pr6N R"/>
                <a:ea typeface="A-OTF 新ゴ Pr6N R"/>
                <a:cs typeface="A-OTF 新ゴ Pr6N R"/>
              </a:rPr>
              <a:t>エンジニアリング</a:t>
            </a:r>
            <a:r>
              <a:rPr lang="en-US" altLang="ja-JP" dirty="0">
                <a:latin typeface="A-OTF 新ゴ Pr6N R"/>
                <a:ea typeface="A-OTF 新ゴ Pr6N R"/>
                <a:cs typeface="A-OTF 新ゴ Pr6N R"/>
              </a:rPr>
              <a:t>(</a:t>
            </a:r>
            <a:r>
              <a:rPr lang="ja-JP" altLang="en-US" dirty="0">
                <a:latin typeface="A-OTF 新ゴ Pr6N R"/>
                <a:ea typeface="A-OTF 新ゴ Pr6N R"/>
                <a:cs typeface="A-OTF 新ゴ Pr6N R"/>
              </a:rPr>
              <a:t>後述</a:t>
            </a:r>
            <a:r>
              <a:rPr lang="en-US" altLang="ja-JP" dirty="0" smtClean="0">
                <a:latin typeface="A-OTF 新ゴ Pr6N R"/>
                <a:ea typeface="A-OTF 新ゴ Pr6N R"/>
                <a:cs typeface="A-OTF 新ゴ Pr6N R"/>
              </a:rPr>
              <a:t>)</a:t>
            </a:r>
            <a:endParaRPr lang="en-US" altLang="ja-JP" dirty="0">
              <a:latin typeface="A-OTF 新ゴ Pr6N R"/>
              <a:ea typeface="A-OTF 新ゴ Pr6N R"/>
              <a:cs typeface="A-OTF 新ゴ Pr6N R"/>
            </a:endParaRPr>
          </a:p>
        </p:txBody>
      </p:sp>
      <p:sp>
        <p:nvSpPr>
          <p:cNvPr id="27" name="テキスト ボックス 26"/>
          <p:cNvSpPr txBox="1"/>
          <p:nvPr/>
        </p:nvSpPr>
        <p:spPr>
          <a:xfrm>
            <a:off x="3851920" y="1772816"/>
            <a:ext cx="2952328" cy="738664"/>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モデル</a:t>
            </a:r>
            <a:r>
              <a:rPr lang="ja-JP" altLang="en-US" sz="2400" dirty="0" smtClean="0">
                <a:latin typeface="A-OTF 新ゴ Pr6N R"/>
                <a:ea typeface="A-OTF 新ゴ Pr6N R"/>
                <a:cs typeface="A-OTF 新ゴ Pr6N R"/>
              </a:rPr>
              <a:t>L</a:t>
            </a:r>
            <a:r>
              <a:rPr lang="en-US" altLang="ja-JP" sz="2400" dirty="0" smtClean="0">
                <a:latin typeface="A-OTF 新ゴ Pr6N R"/>
                <a:ea typeface="A-OTF 新ゴ Pr6N R"/>
                <a:cs typeface="A-OTF 新ゴ Pr6N R"/>
              </a:rPr>
              <a:t>ASSO</a:t>
            </a:r>
            <a:r>
              <a:rPr lang="ja-JP" altLang="en-US" sz="2400" dirty="0" smtClean="0">
                <a:latin typeface="A-OTF 新ゴ Pr6N R"/>
                <a:ea typeface="A-OTF 新ゴ Pr6N R"/>
                <a:cs typeface="A-OTF 新ゴ Pr6N R"/>
              </a:rPr>
              <a:t>回帰</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回帰係数から解釈</a:t>
            </a:r>
            <a:endParaRPr lang="en-US" altLang="ja-JP" dirty="0">
              <a:latin typeface="A-OTF 新ゴ Pr6N R"/>
              <a:ea typeface="A-OTF 新ゴ Pr6N R"/>
              <a:cs typeface="A-OTF 新ゴ Pr6N R"/>
            </a:endParaRPr>
          </a:p>
        </p:txBody>
      </p:sp>
      <p:sp>
        <p:nvSpPr>
          <p:cNvPr id="28" name="テキスト ボックス 27"/>
          <p:cNvSpPr txBox="1"/>
          <p:nvPr/>
        </p:nvSpPr>
        <p:spPr>
          <a:xfrm>
            <a:off x="6732240" y="1772816"/>
            <a:ext cx="2952328" cy="738664"/>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視聴率の上下動</a:t>
            </a:r>
          </a:p>
          <a:p>
            <a:pPr lvl="0">
              <a:spcBef>
                <a:spcPts val="0"/>
              </a:spcBef>
              <a:spcAft>
                <a:spcPts val="0"/>
              </a:spcAft>
              <a:buClr>
                <a:srgbClr val="000000"/>
              </a:buClr>
              <a:buSzPts val="1400"/>
            </a:pPr>
            <a:r>
              <a:rPr lang="ja-JP" altLang="ja-JP" dirty="0" smtClean="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目的変数も最適化</a:t>
            </a:r>
            <a:endParaRPr lang="en-US" altLang="ja-JP" dirty="0" smtClean="0">
              <a:latin typeface="A-OTF 新ゴ Pr6N R"/>
              <a:ea typeface="A-OTF 新ゴ Pr6N R"/>
              <a:cs typeface="A-OTF 新ゴ Pr6N R"/>
            </a:endParaRPr>
          </a:p>
        </p:txBody>
      </p:sp>
      <p:sp>
        <p:nvSpPr>
          <p:cNvPr id="4" name="テキスト ボックス 3"/>
          <p:cNvSpPr txBox="1"/>
          <p:nvPr/>
        </p:nvSpPr>
        <p:spPr>
          <a:xfrm>
            <a:off x="323528" y="5529426"/>
            <a:ext cx="3816424" cy="400110"/>
          </a:xfrm>
          <a:prstGeom prst="rect">
            <a:avLst/>
          </a:prstGeom>
          <a:noFill/>
        </p:spPr>
        <p:txBody>
          <a:bodyPr wrap="square" rtlCol="0">
            <a:spAutoFit/>
          </a:bodyPr>
          <a:lstStyle/>
          <a:p>
            <a:r>
              <a:rPr kumimoji="1" lang="ja-JP"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恋　</a:t>
            </a:r>
            <a:r>
              <a:rPr kumimoji="1" lang="ja-JP"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愛　失恋　出会い　合コン、、、</a:t>
            </a:r>
            <a:endParaRPr kumimoji="1" lang="ja-JP"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25296053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18</a:t>
            </a:fld>
            <a:endParaRPr lang="es-ES" altLang="ja-JP"/>
          </a:p>
        </p:txBody>
      </p:sp>
      <p:sp>
        <p:nvSpPr>
          <p:cNvPr id="7" name="正方形/長方形 6"/>
          <p:cNvSpPr/>
          <p:nvPr/>
        </p:nvSpPr>
        <p:spPr bwMode="auto">
          <a:xfrm>
            <a:off x="-10344"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8" name="図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pPr/>
              <a:t>18</a:t>
            </a:fld>
            <a:endParaRPr lang="es-ES" altLang="ja-JP"/>
          </a:p>
        </p:txBody>
      </p:sp>
      <p:pic>
        <p:nvPicPr>
          <p:cNvPr id="12" name="図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3" name="図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4"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b="1" u="sng" dirty="0" smtClean="0">
                <a:solidFill>
                  <a:schemeClr val="tx1"/>
                </a:solidFill>
                <a:latin typeface="A-OTF 新ゴ Pr6N R"/>
                <a:ea typeface="A-OTF 新ゴ Pr6N R"/>
                <a:cs typeface="A-OTF 新ゴ Pr6N R"/>
              </a:rPr>
              <a:t>目的</a:t>
            </a:r>
            <a:r>
              <a:rPr lang="ja-JP" altLang="en-US" sz="3600" dirty="0" smtClean="0">
                <a:solidFill>
                  <a:schemeClr val="tx1"/>
                </a:solidFill>
                <a:latin typeface="A-OTF 新ゴ Pr6N R"/>
                <a:ea typeface="A-OTF 新ゴ Pr6N R"/>
                <a:cs typeface="A-OTF 新ゴ Pr6N R"/>
              </a:rPr>
              <a:t>変数について</a:t>
            </a:r>
            <a:endParaRPr lang="es-ES" altLang="ja-JP" sz="3600" dirty="0">
              <a:solidFill>
                <a:schemeClr val="tx1"/>
              </a:solidFill>
              <a:latin typeface="A-OTF 新ゴ Pr6N R"/>
              <a:ea typeface="A-OTF 新ゴ Pr6N R"/>
              <a:cs typeface="A-OTF 新ゴ Pr6N R"/>
            </a:endParaRPr>
          </a:p>
        </p:txBody>
      </p:sp>
      <p:sp>
        <p:nvSpPr>
          <p:cNvPr id="15" name="正方形/長方形 14"/>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16" name="角丸四角形 15"/>
          <p:cNvSpPr/>
          <p:nvPr/>
        </p:nvSpPr>
        <p:spPr bwMode="auto">
          <a:xfrm>
            <a:off x="683568" y="1340768"/>
            <a:ext cx="7920880" cy="230425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・目的変数の最適なエンジニアリングを実施</a:t>
            </a:r>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　ドラマを「事前の話題性」と「実際の中身」に分けて考える。</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 前者は、出演者の力、宣伝</a:t>
            </a:r>
            <a:r>
              <a:rPr lang="ja-JP" altLang="en-US" sz="1200" dirty="0" smtClean="0">
                <a:latin typeface="A-OTF 新ゴ Pr6N R"/>
                <a:ea typeface="A-OTF 新ゴ Pr6N R"/>
                <a:cs typeface="A-OTF 新ゴ Pr6N R"/>
              </a:rPr>
              <a:t>など</a:t>
            </a:r>
            <a:r>
              <a:rPr lang="ja-JP" altLang="en-US" sz="1600" dirty="0" smtClean="0">
                <a:latin typeface="A-OTF 新ゴ Pr6N R"/>
                <a:ea typeface="A-OTF 新ゴ Pr6N R"/>
                <a:cs typeface="A-OTF 新ゴ Pr6N R"/>
              </a:rPr>
              <a:t>、</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en-US" altLang="ja-JP" sz="1600" dirty="0" smtClean="0">
                <a:latin typeface="A-OTF 新ゴ Pr6N R"/>
                <a:ea typeface="A-OTF 新ゴ Pr6N R"/>
                <a:cs typeface="A-OTF 新ゴ Pr6N R"/>
              </a:rPr>
              <a:t> </a:t>
            </a:r>
            <a:r>
              <a:rPr lang="ja-JP" altLang="en-US" sz="1600" dirty="0" smtClean="0">
                <a:latin typeface="A-OTF 新ゴ Pr6N R"/>
                <a:ea typeface="A-OTF 新ゴ Pr6N R"/>
                <a:cs typeface="A-OTF 新ゴ Pr6N R"/>
              </a:rPr>
              <a:t>- 後者は、脚本の良し悪し　</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　に影響されると考え、以下のように設定。</a:t>
            </a:r>
            <a:endParaRPr lang="en-US" altLang="ja-JP" sz="1600" dirty="0" smtClean="0">
              <a:latin typeface="A-OTF 新ゴ Pr6N R"/>
              <a:ea typeface="A-OTF 新ゴ Pr6N R"/>
              <a:cs typeface="A-OTF 新ゴ Pr6N R"/>
            </a:endParaRPr>
          </a:p>
          <a:p>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a:t>
            </a:r>
            <a:r>
              <a:rPr lang="en-US" altLang="ja-JP" sz="1600" dirty="0">
                <a:solidFill>
                  <a:srgbClr val="000000"/>
                </a:solidFill>
                <a:latin typeface="A-OTF 新ゴ Pr6N R"/>
                <a:ea typeface="A-OTF 新ゴ Pr6N R"/>
              </a:rPr>
              <a:t>l1</a:t>
            </a:r>
            <a:r>
              <a:rPr lang="ja-JP" altLang="en-US" sz="1600" dirty="0">
                <a:solidFill>
                  <a:srgbClr val="000000"/>
                </a:solidFill>
                <a:latin typeface="A-OTF 新ゴ Pr6N R"/>
                <a:ea typeface="A-OTF 新ゴ Pr6N R"/>
              </a:rPr>
              <a:t>ノルム、使用する説明変数量の増加に対して、損失関数でペナルティ</a:t>
            </a:r>
            <a:r>
              <a:rPr lang="ja-JP" altLang="en-US" sz="1600" dirty="0" smtClean="0">
                <a:solidFill>
                  <a:srgbClr val="000000"/>
                </a:solidFill>
                <a:latin typeface="A-OTF 新ゴ Pr6N R"/>
                <a:ea typeface="A-OTF 新ゴ Pr6N R"/>
              </a:rPr>
              <a:t>を</a:t>
            </a:r>
            <a:endParaRPr lang="en-US" altLang="ja-JP" sz="1600" dirty="0" smtClean="0">
              <a:solidFill>
                <a:srgbClr val="000000"/>
              </a:solidFill>
              <a:latin typeface="A-OTF 新ゴ Pr6N R"/>
              <a:ea typeface="A-OTF 新ゴ Pr6N R"/>
            </a:endParaRPr>
          </a:p>
          <a:p>
            <a:r>
              <a:rPr lang="ja-JP" altLang="ja-JP" sz="1600" dirty="0">
                <a:solidFill>
                  <a:srgbClr val="000000"/>
                </a:solidFill>
                <a:latin typeface="A-OTF 新ゴ Pr6N R"/>
                <a:ea typeface="A-OTF 新ゴ Pr6N R"/>
              </a:rPr>
              <a:t>　</a:t>
            </a:r>
            <a:r>
              <a:rPr lang="ja-JP" altLang="en-US" sz="1600" dirty="0" smtClean="0">
                <a:solidFill>
                  <a:srgbClr val="000000"/>
                </a:solidFill>
                <a:latin typeface="A-OTF 新ゴ Pr6N R"/>
                <a:ea typeface="A-OTF 新ゴ Pr6N R"/>
              </a:rPr>
              <a:t>実装した回帰</a:t>
            </a:r>
            <a:r>
              <a:rPr lang="ja-JP" altLang="en-US" sz="1600" dirty="0">
                <a:solidFill>
                  <a:srgbClr val="000000"/>
                </a:solidFill>
                <a:latin typeface="A-OTF 新ゴ Pr6N R"/>
                <a:ea typeface="A-OTF 新ゴ Pr6N R"/>
              </a:rPr>
              <a:t>分析モデル</a:t>
            </a:r>
          </a:p>
          <a:p>
            <a:endParaRPr lang="en-US" altLang="ja-JP" sz="1600" dirty="0">
              <a:latin typeface="A-OTF 新ゴ Pr6N R"/>
              <a:ea typeface="A-OTF 新ゴ Pr6N R"/>
              <a:cs typeface="A-OTF 新ゴ Pr6N R"/>
            </a:endParaRPr>
          </a:p>
        </p:txBody>
      </p:sp>
      <p:sp>
        <p:nvSpPr>
          <p:cNvPr id="4" name="正方形/長方形 3"/>
          <p:cNvSpPr/>
          <p:nvPr/>
        </p:nvSpPr>
        <p:spPr>
          <a:xfrm>
            <a:off x="2699792" y="3903439"/>
            <a:ext cx="5718180" cy="461665"/>
          </a:xfrm>
          <a:prstGeom prst="rect">
            <a:avLst/>
          </a:prstGeom>
        </p:spPr>
        <p:txBody>
          <a:bodyPr wrap="none">
            <a:spAutoFit/>
          </a:bodyPr>
          <a:lstStyle/>
          <a:p>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全話の平均視聴率</a:t>
            </a:r>
            <a:r>
              <a:rPr lang="en-US" altLang="ja-JP" sz="2400" dirty="0" smtClean="0">
                <a:latin typeface="A-OTF 新ゴ Pr6N R"/>
                <a:ea typeface="A-OTF 新ゴ Pr6N R"/>
                <a:cs typeface="A-OTF 新ゴ Pr6N R"/>
              </a:rPr>
              <a:t>)  / (</a:t>
            </a:r>
            <a:r>
              <a:rPr lang="ja-JP" altLang="en-US" sz="2400" dirty="0" smtClean="0">
                <a:latin typeface="A-OTF 新ゴ Pr6N R"/>
                <a:ea typeface="A-OTF 新ゴ Pr6N R"/>
                <a:cs typeface="A-OTF 新ゴ Pr6N R"/>
              </a:rPr>
              <a:t>初回の視聴率</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 </a:t>
            </a:r>
            <a:endParaRPr lang="en-US" altLang="ja-JP" dirty="0" smtClean="0">
              <a:latin typeface="A-OTF 新ゴ Pr6N R"/>
              <a:ea typeface="A-OTF 新ゴ Pr6N R"/>
              <a:cs typeface="A-OTF 新ゴ Pr6N R"/>
            </a:endParaRPr>
          </a:p>
        </p:txBody>
      </p:sp>
      <p:sp>
        <p:nvSpPr>
          <p:cNvPr id="22" name="正方形/長方形 21"/>
          <p:cNvSpPr/>
          <p:nvPr/>
        </p:nvSpPr>
        <p:spPr>
          <a:xfrm>
            <a:off x="825694" y="3903439"/>
            <a:ext cx="2162130" cy="461665"/>
          </a:xfrm>
          <a:prstGeom prst="rect">
            <a:avLst/>
          </a:prstGeom>
        </p:spPr>
        <p:txBody>
          <a:bodyPr wrap="none">
            <a:spAutoFit/>
          </a:bodyPr>
          <a:lstStyle/>
          <a:p>
            <a:r>
              <a:rPr lang="ja-JP" altLang="en-US" sz="2400" dirty="0">
                <a:latin typeface="A-OTF 新ゴ Pr6N R"/>
                <a:ea typeface="A-OTF 新ゴ Pr6N R"/>
                <a:cs typeface="A-OTF 新ゴ Pr6N R"/>
              </a:rPr>
              <a:t>目的</a:t>
            </a:r>
            <a:r>
              <a:rPr lang="ja-JP" altLang="en-US" sz="2400" dirty="0" smtClean="0">
                <a:latin typeface="A-OTF 新ゴ Pr6N R"/>
                <a:ea typeface="A-OTF 新ゴ Pr6N R"/>
                <a:cs typeface="A-OTF 新ゴ Pr6N R"/>
              </a:rPr>
              <a:t>変数 </a:t>
            </a:r>
            <a:r>
              <a:rPr lang="en-US" altLang="ja-JP" sz="2400" dirty="0" smtClean="0">
                <a:latin typeface="A-OTF 新ゴ Pr6N R"/>
                <a:ea typeface="A-OTF 新ゴ Pr6N R"/>
                <a:cs typeface="A-OTF 新ゴ Pr6N R"/>
              </a:rPr>
              <a:t>Y </a:t>
            </a:r>
            <a:r>
              <a:rPr lang="ja-JP" altLang="en-US" sz="2400" dirty="0">
                <a:latin typeface="A-OTF 新ゴ Pr6N R"/>
                <a:ea typeface="A-OTF 新ゴ Pr6N R"/>
                <a:cs typeface="A-OTF 新ゴ Pr6N R"/>
              </a:rPr>
              <a:t>＝</a:t>
            </a:r>
            <a:endParaRPr lang="ja-JP" altLang="en-US" sz="2400" dirty="0"/>
          </a:p>
        </p:txBody>
      </p:sp>
      <p:pic>
        <p:nvPicPr>
          <p:cNvPr id="23" name="図 2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1560" y="5517232"/>
            <a:ext cx="6990248" cy="850136"/>
          </a:xfrm>
          <a:prstGeom prst="rect">
            <a:avLst/>
          </a:prstGeom>
        </p:spPr>
      </p:pic>
      <p:sp>
        <p:nvSpPr>
          <p:cNvPr id="24" name="正方形/長方形 23"/>
          <p:cNvSpPr/>
          <p:nvPr/>
        </p:nvSpPr>
        <p:spPr>
          <a:xfrm>
            <a:off x="827584" y="4407495"/>
            <a:ext cx="4888177" cy="461665"/>
          </a:xfrm>
          <a:prstGeom prst="rect">
            <a:avLst/>
          </a:prstGeom>
        </p:spPr>
        <p:txBody>
          <a:bodyPr wrap="none">
            <a:spAutoFit/>
          </a:bodyPr>
          <a:lstStyle/>
          <a:p>
            <a:r>
              <a:rPr lang="en-US" altLang="ja-JP" sz="2400" dirty="0" smtClean="0"/>
              <a:t>(</a:t>
            </a:r>
            <a:r>
              <a:rPr lang="ja-JP" altLang="en-US" sz="2400" dirty="0" smtClean="0"/>
              <a:t>さらに </a:t>
            </a:r>
            <a:r>
              <a:rPr lang="en-US" altLang="ja-JP" sz="2400" dirty="0" smtClean="0"/>
              <a:t>Y</a:t>
            </a:r>
            <a:r>
              <a:rPr lang="ja-JP" altLang="en-US" sz="2400" dirty="0" smtClean="0"/>
              <a:t> を平均０、分散１に標準化</a:t>
            </a:r>
            <a:r>
              <a:rPr lang="en-US" altLang="ja-JP" sz="2400" dirty="0" smtClean="0"/>
              <a:t>)</a:t>
            </a:r>
            <a:endParaRPr lang="ja-JP" altLang="en-US" sz="2400" dirty="0"/>
          </a:p>
        </p:txBody>
      </p:sp>
    </p:spTree>
    <p:extLst>
      <p:ext uri="{BB962C8B-B14F-4D97-AF65-F5344CB8AC3E}">
        <p14:creationId xmlns:p14="http://schemas.microsoft.com/office/powerpoint/2010/main" val="36164856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19</a:t>
            </a:fld>
            <a:endParaRPr lang="es-ES" altLang="ja-JP"/>
          </a:p>
        </p:txBody>
      </p:sp>
      <p:sp>
        <p:nvSpPr>
          <p:cNvPr id="7" name="正方形/長方形 6"/>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8" name="図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pPr/>
              <a:t>19</a:t>
            </a:fld>
            <a:endParaRPr lang="es-ES" altLang="ja-JP"/>
          </a:p>
        </p:txBody>
      </p:sp>
      <p:pic>
        <p:nvPicPr>
          <p:cNvPr id="12" name="図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3" name="図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4"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u="sng" dirty="0" smtClean="0">
                <a:solidFill>
                  <a:schemeClr val="tx1"/>
                </a:solidFill>
                <a:latin typeface="A-OTF 新ゴ Pr6N R"/>
                <a:ea typeface="A-OTF 新ゴ Pr6N R"/>
                <a:cs typeface="A-OTF 新ゴ Pr6N R"/>
              </a:rPr>
              <a:t>説明</a:t>
            </a:r>
            <a:r>
              <a:rPr lang="ja-JP" altLang="en-US" sz="3600" dirty="0" smtClean="0">
                <a:solidFill>
                  <a:schemeClr val="tx1"/>
                </a:solidFill>
                <a:latin typeface="A-OTF 新ゴ Pr6N R"/>
                <a:ea typeface="A-OTF 新ゴ Pr6N R"/>
                <a:cs typeface="A-OTF 新ゴ Pr6N R"/>
              </a:rPr>
              <a:t>変数について</a:t>
            </a:r>
            <a:endParaRPr lang="es-ES" altLang="ja-JP" sz="3600" dirty="0">
              <a:solidFill>
                <a:schemeClr val="tx1"/>
              </a:solidFill>
              <a:latin typeface="A-OTF 新ゴ Pr6N R"/>
              <a:ea typeface="A-OTF 新ゴ Pr6N R"/>
              <a:cs typeface="A-OTF 新ゴ Pr6N R"/>
            </a:endParaRPr>
          </a:p>
        </p:txBody>
      </p:sp>
      <p:sp>
        <p:nvSpPr>
          <p:cNvPr id="15" name="正方形/長方形 14"/>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17" name="テキスト ボックス 16"/>
          <p:cNvSpPr txBox="1"/>
          <p:nvPr/>
        </p:nvSpPr>
        <p:spPr>
          <a:xfrm>
            <a:off x="1115616" y="3610615"/>
            <a:ext cx="6696744" cy="1546577"/>
          </a:xfrm>
          <a:prstGeom prst="rect">
            <a:avLst/>
          </a:prstGeom>
          <a:noFill/>
        </p:spPr>
        <p:txBody>
          <a:bodyPr wrap="square" rtlCol="0">
            <a:spAutoFit/>
          </a:bodyPr>
          <a:lstStyle/>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恋愛ドラマ</a:t>
            </a:r>
            <a:r>
              <a:rPr lang="en-US" altLang="ja-JP" sz="1050" dirty="0" smtClean="0">
                <a:latin typeface="A-OTF 新ゴ Pr6N R"/>
                <a:ea typeface="A-OTF 新ゴ Pr6N R"/>
                <a:cs typeface="A-OTF 新ゴ Pr6N R"/>
              </a:rPr>
              <a:t>A(</a:t>
            </a:r>
            <a:r>
              <a:rPr lang="ja-JP" altLang="en-US" sz="1050" dirty="0" smtClean="0">
                <a:latin typeface="A-OTF 新ゴ Pr6N R"/>
                <a:ea typeface="A-OTF 新ゴ Pr6N R"/>
                <a:cs typeface="A-OTF 新ゴ Pr6N R"/>
              </a:rPr>
              <a:t>序盤</a:t>
            </a:r>
            <a:r>
              <a:rPr lang="en-US" altLang="ja-JP" sz="1050" dirty="0" smtClean="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中盤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lvl="0">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B</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p:txBody>
      </p:sp>
      <p:sp>
        <p:nvSpPr>
          <p:cNvPr id="32" name="角丸四角形 31"/>
          <p:cNvSpPr/>
          <p:nvPr/>
        </p:nvSpPr>
        <p:spPr bwMode="auto">
          <a:xfrm>
            <a:off x="683568" y="1341656"/>
            <a:ext cx="7920880" cy="2159352"/>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説明変数の最適なエンジニアリングを実施</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・ドラマカテゴリーによって、最低限最適な脚本は異なると仮定</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恋愛ドラマ、刑事</a:t>
            </a:r>
            <a:r>
              <a:rPr lang="ja-JP" altLang="ja-JP" sz="1600" dirty="0">
                <a:latin typeface="A-OTF 新ゴ Pr6N R"/>
                <a:ea typeface="A-OTF 新ゴ Pr6N R"/>
                <a:cs typeface="A-OTF 新ゴ Pr6N R"/>
              </a:rPr>
              <a:t>/</a:t>
            </a:r>
            <a:r>
              <a:rPr lang="ja-JP" altLang="en-US" sz="1600" dirty="0" smtClean="0">
                <a:latin typeface="A-OTF 新ゴ Pr6N R"/>
                <a:ea typeface="A-OTF 新ゴ Pr6N R"/>
                <a:cs typeface="A-OTF 新ゴ Pr6N R"/>
              </a:rPr>
              <a:t>事件ドラマの２大カテゴリーとその他で分割</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a:t>
            </a:r>
            <a:r>
              <a:rPr lang="en-US" altLang="ja-JP" sz="1600" dirty="0" smtClean="0">
                <a:latin typeface="A-OTF 新ゴ Pr6N R"/>
                <a:ea typeface="A-OTF 新ゴ Pr6N R"/>
                <a:cs typeface="A-OTF 新ゴ Pr6N R"/>
              </a:rPr>
              <a:t>EPG</a:t>
            </a:r>
            <a:r>
              <a:rPr lang="ja-JP" altLang="en-US" sz="1600" dirty="0" smtClean="0">
                <a:latin typeface="A-OTF 新ゴ Pr6N R"/>
                <a:ea typeface="A-OTF 新ゴ Pr6N R"/>
                <a:cs typeface="A-OTF 新ゴ Pr6N R"/>
              </a:rPr>
              <a:t>の時系列性に注意し、ドラマごとに序盤、中盤、終盤３分割</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・分割した</a:t>
            </a:r>
            <a:r>
              <a:rPr lang="ja-JP" altLang="en-US" sz="1600" dirty="0"/>
              <a:t>ドラマ</a:t>
            </a:r>
            <a:r>
              <a:rPr lang="mr-IN" altLang="ja-JP" sz="1600" dirty="0"/>
              <a:t>A(</a:t>
            </a:r>
            <a:r>
              <a:rPr lang="ja-JP" altLang="en-US" sz="1600" dirty="0"/>
              <a:t>序盤</a:t>
            </a:r>
            <a:r>
              <a:rPr lang="mr-IN" altLang="ja-JP" sz="1600" dirty="0" smtClean="0"/>
              <a:t>)</a:t>
            </a:r>
            <a:r>
              <a:rPr lang="ja-JP" altLang="en-US" sz="1600" dirty="0" smtClean="0"/>
              <a:t>、</a:t>
            </a:r>
            <a:r>
              <a:rPr lang="ja-JP" altLang="en-US" sz="1600" dirty="0"/>
              <a:t>ドラマ</a:t>
            </a:r>
            <a:r>
              <a:rPr lang="mr-IN" altLang="ja-JP" sz="1600" dirty="0"/>
              <a:t>C(</a:t>
            </a:r>
            <a:r>
              <a:rPr lang="ja-JP" altLang="en-US" sz="1600" dirty="0"/>
              <a:t>中盤</a:t>
            </a:r>
            <a:r>
              <a:rPr lang="mr-IN" altLang="ja-JP" sz="1600" dirty="0" smtClean="0"/>
              <a:t>)</a:t>
            </a:r>
            <a:r>
              <a:rPr lang="ja-JP" altLang="en-US" sz="1600" dirty="0" smtClean="0"/>
              <a:t>ごとに、</a:t>
            </a:r>
            <a:r>
              <a:rPr lang="en-US" altLang="ja-JP" sz="1600" dirty="0" err="1" smtClean="0"/>
              <a:t>BoW</a:t>
            </a:r>
            <a:r>
              <a:rPr lang="ja-JP" altLang="en-US" sz="1600" dirty="0" smtClean="0"/>
              <a:t>を形成</a:t>
            </a:r>
            <a:endParaRPr lang="mr-IN" altLang="ja-JP" sz="1600" dirty="0"/>
          </a:p>
          <a:p>
            <a:r>
              <a:rPr lang="ja-JP" altLang="en-US" sz="1600" dirty="0" smtClean="0">
                <a:latin typeface="A-OTF 新ゴ Pr6N R"/>
                <a:ea typeface="A-OTF 新ゴ Pr6N R"/>
                <a:cs typeface="A-OTF 新ゴ Pr6N R"/>
              </a:rPr>
              <a:t>・この後</a:t>
            </a:r>
            <a:r>
              <a:rPr lang="ja-JP" altLang="en-US" sz="1600" dirty="0" smtClean="0">
                <a:latin typeface="A-OTF 新ゴ Pr6N R"/>
                <a:ea typeface="A-OTF 新ゴ Pr6N R"/>
                <a:cs typeface="A-OTF 新ゴ Pr6N R"/>
              </a:rPr>
              <a:t>、</a:t>
            </a:r>
            <a:r>
              <a:rPr lang="ja-JP" altLang="ja-JP" sz="1600" dirty="0" smtClean="0">
                <a:latin typeface="A-OTF 新ゴ Pr6N R"/>
                <a:ea typeface="A-OTF 新ゴ Pr6N R"/>
                <a:cs typeface="A-OTF 新ゴ Pr6N R"/>
              </a:rPr>
              <a:t>L</a:t>
            </a:r>
            <a:r>
              <a:rPr lang="en-US" altLang="ja-JP" sz="1600" dirty="0" smtClean="0">
                <a:latin typeface="A-OTF 新ゴ Pr6N R"/>
                <a:ea typeface="A-OTF 新ゴ Pr6N R"/>
                <a:cs typeface="A-OTF 新ゴ Pr6N R"/>
              </a:rPr>
              <a:t>ASSO</a:t>
            </a:r>
            <a:r>
              <a:rPr lang="ja-JP" altLang="en-US" sz="1600" dirty="0" smtClean="0">
                <a:latin typeface="A-OTF 新ゴ Pr6N R"/>
                <a:ea typeface="A-OTF 新ゴ Pr6N R"/>
                <a:cs typeface="A-OTF 新ゴ Pr6N R"/>
              </a:rPr>
              <a:t>回帰</a:t>
            </a:r>
            <a:r>
              <a:rPr lang="ja-JP" altLang="en-US" sz="1600" dirty="0" smtClean="0">
                <a:latin typeface="A-OTF 新ゴ Pr6N R"/>
                <a:ea typeface="A-OTF 新ゴ Pr6N R"/>
                <a:cs typeface="A-OTF 新ゴ Pr6N R"/>
              </a:rPr>
              <a:t>にかけるにあたり、登場数の少ない単語はインサイトの</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普遍性に欠けるため削除</a:t>
            </a:r>
            <a:endParaRPr lang="en-US" altLang="ja-JP" sz="1600" dirty="0">
              <a:latin typeface="A-OTF 新ゴ Pr6N R"/>
              <a:ea typeface="A-OTF 新ゴ Pr6N R"/>
              <a:cs typeface="A-OTF 新ゴ Pr6N R"/>
            </a:endParaRPr>
          </a:p>
        </p:txBody>
      </p:sp>
      <p:sp>
        <p:nvSpPr>
          <p:cNvPr id="4" name="正方形/長方形 3"/>
          <p:cNvSpPr/>
          <p:nvPr/>
        </p:nvSpPr>
        <p:spPr bwMode="auto">
          <a:xfrm>
            <a:off x="2627784" y="3690913"/>
            <a:ext cx="5328592" cy="139427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ltLang="ja-JP"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4400" b="0" i="0" u="none" strike="noStrike" cap="none" normalizeH="0" baseline="0" dirty="0" err="1" smtClean="0">
                <a:ln>
                  <a:noFill/>
                </a:ln>
                <a:solidFill>
                  <a:schemeClr val="tx1"/>
                </a:solidFill>
                <a:effectLst/>
              </a:rPr>
              <a:t>BoW</a:t>
            </a:r>
            <a:endParaRPr kumimoji="0" lang="ja-JP" altLang="en-US" sz="4400" b="0" i="0" u="none" strike="noStrike" cap="none" normalizeH="0" baseline="0" dirty="0">
              <a:ln>
                <a:noFill/>
              </a:ln>
              <a:solidFill>
                <a:schemeClr val="tx1"/>
              </a:solidFill>
              <a:effectLst/>
            </a:endParaRPr>
          </a:p>
        </p:txBody>
      </p:sp>
      <p:sp>
        <p:nvSpPr>
          <p:cNvPr id="33" name="テキスト ボックス 32"/>
          <p:cNvSpPr txBox="1"/>
          <p:nvPr/>
        </p:nvSpPr>
        <p:spPr>
          <a:xfrm>
            <a:off x="1115616" y="5050775"/>
            <a:ext cx="6696744" cy="1546577"/>
          </a:xfrm>
          <a:prstGeom prst="rect">
            <a:avLst/>
          </a:prstGeom>
          <a:noFill/>
        </p:spPr>
        <p:txBody>
          <a:bodyPr wrap="square" rtlCol="0">
            <a:spAutoFit/>
          </a:bodyPr>
          <a:lstStyle/>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A(</a:t>
            </a:r>
            <a:r>
              <a:rPr lang="ja-JP" altLang="en-US" sz="1050" dirty="0" smtClean="0">
                <a:latin typeface="A-OTF 新ゴ Pr6N R"/>
                <a:ea typeface="A-OTF 新ゴ Pr6N R"/>
                <a:cs typeface="A-OTF 新ゴ Pr6N R"/>
              </a:rPr>
              <a:t>序盤</a:t>
            </a:r>
            <a:r>
              <a:rPr lang="en-US" altLang="ja-JP" sz="1050" dirty="0" smtClean="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中盤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B</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p:txBody>
      </p:sp>
      <p:sp>
        <p:nvSpPr>
          <p:cNvPr id="34" name="正方形/長方形 33"/>
          <p:cNvSpPr/>
          <p:nvPr/>
        </p:nvSpPr>
        <p:spPr bwMode="auto">
          <a:xfrm>
            <a:off x="2627784" y="5131073"/>
            <a:ext cx="5328592" cy="139427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ltLang="ja-JP"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4400" b="0" i="0" u="none" strike="noStrike" cap="none" normalizeH="0" baseline="0" dirty="0" err="1" smtClean="0">
                <a:ln>
                  <a:noFill/>
                </a:ln>
                <a:solidFill>
                  <a:schemeClr val="tx1"/>
                </a:solidFill>
                <a:effectLst/>
              </a:rPr>
              <a:t>BoW</a:t>
            </a:r>
            <a:endParaRPr kumimoji="0" lang="ja-JP" altLang="en-US" sz="4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721077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2204864"/>
            <a:ext cx="799345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r>
              <a:rPr lang="ja-JP" altLang="en-US" sz="3200" u="sng" dirty="0" smtClean="0">
                <a:solidFill>
                  <a:schemeClr val="tx1"/>
                </a:solidFill>
                <a:latin typeface="A-OTF 新ゴ Pr6N R"/>
                <a:ea typeface="A-OTF 新ゴ Pr6N R"/>
                <a:cs typeface="A-OTF 新ゴ Pr6N R"/>
              </a:rPr>
              <a:t>今回の内容は個人</a:t>
            </a:r>
            <a:r>
              <a:rPr lang="ja-JP" altLang="en-US" sz="3200" u="sng" dirty="0">
                <a:solidFill>
                  <a:schemeClr val="tx1"/>
                </a:solidFill>
                <a:latin typeface="A-OTF 新ゴ Pr6N R"/>
                <a:ea typeface="A-OTF 新ゴ Pr6N R"/>
                <a:cs typeface="A-OTF 新ゴ Pr6N R"/>
              </a:rPr>
              <a:t>の見解で</a:t>
            </a:r>
            <a:r>
              <a:rPr lang="ja-JP" altLang="en-US" sz="3200" u="sng" dirty="0" smtClean="0">
                <a:solidFill>
                  <a:schemeClr val="tx1"/>
                </a:solidFill>
                <a:latin typeface="A-OTF 新ゴ Pr6N R"/>
                <a:ea typeface="A-OTF 新ゴ Pr6N R"/>
                <a:cs typeface="A-OTF 新ゴ Pr6N R"/>
              </a:rPr>
              <a:t>あり</a:t>
            </a:r>
            <a:endParaRPr lang="en-US" altLang="ja-JP" sz="3200" u="sng" dirty="0" smtClean="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所属する団体</a:t>
            </a:r>
            <a:r>
              <a:rPr lang="ja-JP" altLang="en-US" sz="3200" u="sng" dirty="0">
                <a:solidFill>
                  <a:schemeClr val="tx1"/>
                </a:solidFill>
                <a:latin typeface="A-OTF 新ゴ Pr6N R"/>
                <a:ea typeface="A-OTF 新ゴ Pr6N R"/>
                <a:cs typeface="A-OTF 新ゴ Pr6N R"/>
              </a:rPr>
              <a:t>とは</a:t>
            </a:r>
            <a:r>
              <a:rPr lang="ja-JP" altLang="en-US" sz="3200" u="sng" dirty="0" smtClean="0">
                <a:solidFill>
                  <a:schemeClr val="tx1"/>
                </a:solidFill>
                <a:latin typeface="A-OTF 新ゴ Pr6N R"/>
                <a:ea typeface="A-OTF 新ゴ Pr6N R"/>
                <a:cs typeface="A-OTF 新ゴ Pr6N R"/>
              </a:rPr>
              <a:t>関係ありません</a:t>
            </a:r>
            <a:endParaRPr lang="en-US" altLang="ja-JP" sz="3200" u="sng" dirty="0" smtClean="0">
              <a:solidFill>
                <a:schemeClr val="tx1"/>
              </a:solidFill>
              <a:latin typeface="A-OTF 新ゴ Pr6N R"/>
              <a:ea typeface="A-OTF 新ゴ Pr6N R"/>
              <a:cs typeface="A-OTF 新ゴ Pr6N R"/>
            </a:endParaRPr>
          </a:p>
          <a:p>
            <a:endParaRPr lang="en-US" altLang="ja-JP" sz="3200" u="sng" dirty="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また使用データは全て個人の範囲内で</a:t>
            </a:r>
            <a:endParaRPr lang="en-US" altLang="ja-JP" sz="3200" u="sng" dirty="0" smtClean="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入手可能なものに限定しています</a:t>
            </a:r>
            <a:endParaRPr lang="en-US" altLang="ja-JP" sz="3200" u="sng"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a:t>
            </a:fld>
            <a:endParaRPr lang="es-ES" altLang="ja-JP"/>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51281"/>
            <a:ext cx="9144000" cy="288031"/>
          </a:xfrm>
          <a:prstGeom prst="rect">
            <a:avLst/>
          </a:prstGeom>
        </p:spPr>
      </p:pic>
      <p:sp>
        <p:nvSpPr>
          <p:cNvPr id="4" name="スライド番号プレースホルダー 3"/>
          <p:cNvSpPr>
            <a:spLocks noGrp="1"/>
          </p:cNvSpPr>
          <p:nvPr>
            <p:ph type="sldNum" sz="quarter" idx="12"/>
          </p:nvPr>
        </p:nvSpPr>
        <p:spPr>
          <a:xfrm>
            <a:off x="6553200" y="6265118"/>
            <a:ext cx="2133600" cy="476250"/>
          </a:xfrm>
        </p:spPr>
        <p:txBody>
          <a:bodyPr/>
          <a:lstStyle/>
          <a:p>
            <a:fld id="{42F18AC2-CA3A-7245-81CE-26C33C32476A}" type="slidenum">
              <a:rPr lang="es-ES" altLang="ja-JP" smtClean="0"/>
              <a:pPr/>
              <a:t>20</a:t>
            </a:fld>
            <a:endParaRPr lang="es-ES" altLang="ja-JP"/>
          </a:p>
        </p:txBody>
      </p:sp>
      <p:sp>
        <p:nvSpPr>
          <p:cNvPr id="6" name="タイトル 5"/>
          <p:cNvSpPr>
            <a:spLocks noGrp="1"/>
          </p:cNvSpPr>
          <p:nvPr>
            <p:ph type="ctrTitle"/>
          </p:nvPr>
        </p:nvSpPr>
        <p:spPr>
          <a:xfrm>
            <a:off x="685800" y="2150318"/>
            <a:ext cx="7772400" cy="1470025"/>
          </a:xfrm>
        </p:spPr>
        <p:txBody>
          <a:bodyPr/>
          <a:lstStyle/>
          <a:p>
            <a:endParaRPr kumimoji="1" lang="ja-JP" altLang="en-US"/>
          </a:p>
        </p:txBody>
      </p:sp>
      <p:pic>
        <p:nvPicPr>
          <p:cNvPr id="9" name="図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0" name="図 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6511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latin typeface="A-OTF 新ゴ Pr6N R"/>
                <a:ea typeface="A-OTF 新ゴ Pr6N R"/>
                <a:cs typeface="A-OTF 新ゴ Pr6N R"/>
              </a:rPr>
              <a:pPr/>
              <a:t>20</a:t>
            </a:fld>
            <a:endParaRPr lang="es-ES" altLang="ja-JP">
              <a:latin typeface="A-OTF 新ゴ Pr6N R"/>
              <a:ea typeface="A-OTF 新ゴ Pr6N R"/>
              <a:cs typeface="A-OTF 新ゴ Pr6N R"/>
            </a:endParaRPr>
          </a:p>
        </p:txBody>
      </p:sp>
      <p:sp>
        <p:nvSpPr>
          <p:cNvPr id="12" name="Google Shape;91;p19"/>
          <p:cNvSpPr/>
          <p:nvPr/>
        </p:nvSpPr>
        <p:spPr>
          <a:xfrm>
            <a:off x="1550595" y="11425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3" name="Google Shape;95;p19"/>
          <p:cNvSpPr/>
          <p:nvPr/>
        </p:nvSpPr>
        <p:spPr>
          <a:xfrm>
            <a:off x="1550595" y="27425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14" name="Google Shape;96;p19"/>
          <p:cNvSpPr/>
          <p:nvPr/>
        </p:nvSpPr>
        <p:spPr>
          <a:xfrm>
            <a:off x="1509012" y="43512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15" name="Google Shape;98;p19"/>
          <p:cNvSpPr/>
          <p:nvPr/>
        </p:nvSpPr>
        <p:spPr>
          <a:xfrm rot="10800000">
            <a:off x="16728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16" name="Google Shape;99;p19"/>
          <p:cNvSpPr/>
          <p:nvPr/>
        </p:nvSpPr>
        <p:spPr>
          <a:xfrm>
            <a:off x="13089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17" name="Google Shape;100;p19"/>
          <p:cNvSpPr/>
          <p:nvPr/>
        </p:nvSpPr>
        <p:spPr>
          <a:xfrm>
            <a:off x="13403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18" name="Google Shape;101;p19"/>
          <p:cNvSpPr/>
          <p:nvPr/>
        </p:nvSpPr>
        <p:spPr>
          <a:xfrm>
            <a:off x="1366556" y="41733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19" name="Google Shape;102;p19"/>
          <p:cNvSpPr/>
          <p:nvPr/>
        </p:nvSpPr>
        <p:spPr>
          <a:xfrm rot="10800000">
            <a:off x="1651265" y="40111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0" name="Google Shape;106;p19"/>
          <p:cNvSpPr/>
          <p:nvPr/>
        </p:nvSpPr>
        <p:spPr>
          <a:xfrm>
            <a:off x="5852412" y="26748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21" name="Google Shape;107;p19"/>
          <p:cNvSpPr/>
          <p:nvPr/>
        </p:nvSpPr>
        <p:spPr>
          <a:xfrm>
            <a:off x="5893995" y="11425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22" name="Google Shape;108;p19"/>
          <p:cNvSpPr/>
          <p:nvPr/>
        </p:nvSpPr>
        <p:spPr>
          <a:xfrm rot="10800000">
            <a:off x="60162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110;p19"/>
          <p:cNvSpPr/>
          <p:nvPr/>
        </p:nvSpPr>
        <p:spPr>
          <a:xfrm>
            <a:off x="56523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24" name="Google Shape;111;p19"/>
          <p:cNvSpPr/>
          <p:nvPr/>
        </p:nvSpPr>
        <p:spPr>
          <a:xfrm>
            <a:off x="56837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25" name="Google Shape;115;p19"/>
          <p:cNvCxnSpPr>
            <a:stCxn id="14" idx="2"/>
            <a:endCxn id="21" idx="1"/>
          </p:cNvCxnSpPr>
          <p:nvPr/>
        </p:nvCxnSpPr>
        <p:spPr>
          <a:xfrm rot="16200000">
            <a:off x="2149812" y="18757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26" name="正方形/長方形 25"/>
          <p:cNvSpPr/>
          <p:nvPr/>
        </p:nvSpPr>
        <p:spPr bwMode="auto">
          <a:xfrm>
            <a:off x="0" y="784597"/>
            <a:ext cx="9144000" cy="55446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27" name="Google Shape;91;p19"/>
          <p:cNvSpPr/>
          <p:nvPr/>
        </p:nvSpPr>
        <p:spPr>
          <a:xfrm>
            <a:off x="1702995" y="12949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28" name="Google Shape;95;p19"/>
          <p:cNvSpPr/>
          <p:nvPr/>
        </p:nvSpPr>
        <p:spPr>
          <a:xfrm>
            <a:off x="1702995" y="28949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9" name="Google Shape;96;p19"/>
          <p:cNvSpPr/>
          <p:nvPr/>
        </p:nvSpPr>
        <p:spPr>
          <a:xfrm>
            <a:off x="1661412" y="45036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30" name="Google Shape;98;p19"/>
          <p:cNvSpPr/>
          <p:nvPr/>
        </p:nvSpPr>
        <p:spPr>
          <a:xfrm rot="10800000">
            <a:off x="18252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1" name="Google Shape;99;p19"/>
          <p:cNvSpPr/>
          <p:nvPr/>
        </p:nvSpPr>
        <p:spPr>
          <a:xfrm>
            <a:off x="14613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32" name="Google Shape;100;p19"/>
          <p:cNvSpPr/>
          <p:nvPr/>
        </p:nvSpPr>
        <p:spPr>
          <a:xfrm>
            <a:off x="14927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33" name="Google Shape;101;p19"/>
          <p:cNvSpPr/>
          <p:nvPr/>
        </p:nvSpPr>
        <p:spPr>
          <a:xfrm>
            <a:off x="1518956" y="4325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34" name="Google Shape;102;p19"/>
          <p:cNvSpPr/>
          <p:nvPr/>
        </p:nvSpPr>
        <p:spPr>
          <a:xfrm rot="10800000">
            <a:off x="1803665" y="41635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5" name="Google Shape;106;p19"/>
          <p:cNvSpPr/>
          <p:nvPr/>
        </p:nvSpPr>
        <p:spPr>
          <a:xfrm>
            <a:off x="6004812" y="28272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6" name="Google Shape;107;p19"/>
          <p:cNvSpPr/>
          <p:nvPr/>
        </p:nvSpPr>
        <p:spPr>
          <a:xfrm>
            <a:off x="6046395" y="1294918"/>
            <a:ext cx="1486200" cy="1220100"/>
          </a:xfrm>
          <a:prstGeom prst="rect">
            <a:avLst/>
          </a:prstGeom>
          <a:solidFill>
            <a:srgbClr val="0000F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7" name="Google Shape;108;p19"/>
          <p:cNvSpPr/>
          <p:nvPr/>
        </p:nvSpPr>
        <p:spPr>
          <a:xfrm rot="10800000">
            <a:off x="61686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9" name="Google Shape;111;p19"/>
          <p:cNvSpPr/>
          <p:nvPr/>
        </p:nvSpPr>
        <p:spPr>
          <a:xfrm>
            <a:off x="58361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40" name="Google Shape;115;p19"/>
          <p:cNvCxnSpPr/>
          <p:nvPr/>
        </p:nvCxnSpPr>
        <p:spPr>
          <a:xfrm rot="16200000">
            <a:off x="2302212" y="20281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41" name="正方形/長方形 40"/>
          <p:cNvSpPr/>
          <p:nvPr/>
        </p:nvSpPr>
        <p:spPr>
          <a:xfrm>
            <a:off x="3992493" y="76470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2" name="Google Shape;105;p19"/>
          <p:cNvSpPr txBox="1"/>
          <p:nvPr/>
        </p:nvSpPr>
        <p:spPr>
          <a:xfrm>
            <a:off x="3275856" y="4457005"/>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・特徴量エン</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ジニアリング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・分析モデル</a:t>
            </a:r>
            <a:endParaRPr lang="en-US" altLang="ja-JP" dirty="0" smtClean="0">
              <a:latin typeface="A-OTF 新ゴ Pr6N R"/>
              <a:ea typeface="A-OTF 新ゴ Pr6N R"/>
              <a:cs typeface="A-OTF 新ゴ Pr6N R"/>
            </a:endParaRPr>
          </a:p>
        </p:txBody>
      </p:sp>
      <p:sp>
        <p:nvSpPr>
          <p:cNvPr id="43" name="Google Shape;96;p19"/>
          <p:cNvSpPr/>
          <p:nvPr/>
        </p:nvSpPr>
        <p:spPr>
          <a:xfrm>
            <a:off x="6068436" y="1268760"/>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結果</a:t>
            </a:r>
            <a:r>
              <a:rPr lang="en-US" altLang="ja-JP" sz="1800" i="0" u="none" strike="noStrike" cap="none"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i="0" u="none" strike="noStrike" cap="none" dirty="0">
              <a:solidFill>
                <a:srgbClr val="FFFFFF"/>
              </a:solidFill>
              <a:latin typeface="A-OTF 新ゴ Pr6N R"/>
              <a:ea typeface="A-OTF 新ゴ Pr6N R"/>
              <a:cs typeface="A-OTF 新ゴ Pr6N R"/>
            </a:endParaRPr>
          </a:p>
        </p:txBody>
      </p:sp>
      <p:sp>
        <p:nvSpPr>
          <p:cNvPr id="38" name="Google Shape;110;p19"/>
          <p:cNvSpPr/>
          <p:nvPr/>
        </p:nvSpPr>
        <p:spPr>
          <a:xfrm>
            <a:off x="58047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Tree>
    <p:extLst>
      <p:ext uri="{BB962C8B-B14F-4D97-AF65-F5344CB8AC3E}">
        <p14:creationId xmlns:p14="http://schemas.microsoft.com/office/powerpoint/2010/main" val="368834266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66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25" name="山形 24"/>
          <p:cNvSpPr/>
          <p:nvPr/>
        </p:nvSpPr>
        <p:spPr bwMode="auto">
          <a:xfrm>
            <a:off x="2505370" y="3356992"/>
            <a:ext cx="2786710"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中盤</a:t>
            </a:r>
            <a:endParaRPr lang="ja-JP" altLang="en-US" sz="2800" dirty="0">
              <a:solidFill>
                <a:srgbClr val="FFFFFF"/>
              </a:solidFill>
              <a:latin typeface="Arial" charset="0"/>
              <a:ea typeface="ＭＳ Ｐゴシック" charset="0"/>
              <a:cs typeface="Arial" charset="0"/>
            </a:endParaRPr>
          </a:p>
        </p:txBody>
      </p:sp>
      <p:sp>
        <p:nvSpPr>
          <p:cNvPr id="16" name="ホームベース 15"/>
          <p:cNvSpPr/>
          <p:nvPr/>
        </p:nvSpPr>
        <p:spPr bwMode="auto">
          <a:xfrm>
            <a:off x="179512" y="3356992"/>
            <a:ext cx="2397866" cy="648072"/>
          </a:xfrm>
          <a:prstGeom prst="homePlat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800" b="0" i="0" u="none" strike="noStrike" cap="none" normalizeH="0" baseline="0" dirty="0" smtClean="0">
                <a:ln>
                  <a:noFill/>
                </a:ln>
                <a:solidFill>
                  <a:srgbClr val="FFFFFF"/>
                </a:solidFill>
                <a:effectLst/>
                <a:latin typeface="Arial" charset="0"/>
                <a:ea typeface="ＭＳ Ｐゴシック" charset="0"/>
                <a:cs typeface="Arial" charset="0"/>
              </a:rPr>
              <a:t>序盤</a:t>
            </a:r>
            <a:endParaRPr kumimoji="0" lang="ja-JP" altLang="en-US" sz="2800" b="0" i="0" u="none" strike="noStrike" cap="none" normalizeH="0" baseline="0" dirty="0">
              <a:ln>
                <a:noFill/>
              </a:ln>
              <a:solidFill>
                <a:srgbClr val="FFFFFF"/>
              </a:solidFill>
              <a:effectLst/>
              <a:latin typeface="Arial" charset="0"/>
              <a:ea typeface="ＭＳ Ｐゴシック" charset="0"/>
              <a:cs typeface="Arial" charset="0"/>
            </a:endParaRPr>
          </a:p>
        </p:txBody>
      </p:sp>
      <p:sp>
        <p:nvSpPr>
          <p:cNvPr id="26" name="山形 25"/>
          <p:cNvSpPr/>
          <p:nvPr/>
        </p:nvSpPr>
        <p:spPr bwMode="auto">
          <a:xfrm>
            <a:off x="5292080" y="3356992"/>
            <a:ext cx="2664296"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終盤</a:t>
            </a:r>
            <a:endParaRPr lang="ja-JP" altLang="en-US" sz="2800" dirty="0">
              <a:solidFill>
                <a:srgbClr val="FFFFFF"/>
              </a:solidFill>
              <a:latin typeface="Arial" charset="0"/>
              <a:ea typeface="ＭＳ Ｐゴシック" charset="0"/>
              <a:cs typeface="Arial" charset="0"/>
            </a:endParaRPr>
          </a:p>
        </p:txBody>
      </p:sp>
      <p:pic>
        <p:nvPicPr>
          <p:cNvPr id="17" name="図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16705" y="855260"/>
            <a:ext cx="1323862" cy="1811098"/>
          </a:xfrm>
          <a:prstGeom prst="rect">
            <a:avLst/>
          </a:prstGeom>
        </p:spPr>
      </p:pic>
      <p:pic>
        <p:nvPicPr>
          <p:cNvPr id="27" name="図 2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51399" y="4595954"/>
            <a:ext cx="1357105" cy="1736681"/>
          </a:xfrm>
          <a:prstGeom prst="rect">
            <a:avLst/>
          </a:prstGeom>
        </p:spPr>
      </p:pic>
      <p:sp>
        <p:nvSpPr>
          <p:cNvPr id="31" name="Rectangle 150"/>
          <p:cNvSpPr txBox="1">
            <a:spLocks noChangeArrowheads="1"/>
          </p:cNvSpPr>
          <p:nvPr/>
        </p:nvSpPr>
        <p:spPr bwMode="auto">
          <a:xfrm>
            <a:off x="14784" y="188640"/>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solidFill>
                  <a:schemeClr val="tx1"/>
                </a:solidFill>
                <a:latin typeface="A-OTF 新ゴ Pr6N R"/>
                <a:ea typeface="A-OTF 新ゴ Pr6N R"/>
                <a:cs typeface="A-OTF 新ゴ Pr6N R"/>
              </a:rPr>
              <a:t>分析結果</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ラブストーリー</a:t>
            </a:r>
            <a:r>
              <a:rPr lang="en-US" altLang="ja-JP" sz="3600" dirty="0" smtClean="0">
                <a:solidFill>
                  <a:schemeClr val="tx1"/>
                </a:solidFill>
                <a:latin typeface="A-OTF 新ゴ Pr6N R"/>
                <a:ea typeface="A-OTF 新ゴ Pr6N R"/>
                <a:cs typeface="A-OTF 新ゴ Pr6N R"/>
              </a:rPr>
              <a:t>)</a:t>
            </a:r>
            <a:endParaRPr lang="es-ES" altLang="ja-JP" sz="3600" dirty="0">
              <a:solidFill>
                <a:schemeClr val="tx1"/>
              </a:solidFill>
              <a:latin typeface="A-OTF 新ゴ Pr6N R"/>
              <a:ea typeface="A-OTF 新ゴ Pr6N R"/>
              <a:cs typeface="A-OTF 新ゴ Pr6N R"/>
            </a:endParaRPr>
          </a:p>
        </p:txBody>
      </p:sp>
      <p:pic>
        <p:nvPicPr>
          <p:cNvPr id="32" name="図 31" descr="downloa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8872" y="889288"/>
            <a:ext cx="2376000" cy="2376000"/>
          </a:xfrm>
          <a:prstGeom prst="rect">
            <a:avLst/>
          </a:prstGeom>
        </p:spPr>
      </p:pic>
      <p:pic>
        <p:nvPicPr>
          <p:cNvPr id="33" name="図 32" descr="downloa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8872" y="4201656"/>
            <a:ext cx="2376000" cy="2376000"/>
          </a:xfrm>
          <a:prstGeom prst="rect">
            <a:avLst/>
          </a:prstGeom>
        </p:spPr>
      </p:pic>
      <p:pic>
        <p:nvPicPr>
          <p:cNvPr id="34" name="図 33" descr="downloa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54700" y="889288"/>
            <a:ext cx="2376000" cy="2376000"/>
          </a:xfrm>
          <a:prstGeom prst="rect">
            <a:avLst/>
          </a:prstGeom>
        </p:spPr>
      </p:pic>
      <p:pic>
        <p:nvPicPr>
          <p:cNvPr id="35" name="図 34" descr="download.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46964" y="4201656"/>
            <a:ext cx="2376000" cy="2376000"/>
          </a:xfrm>
          <a:prstGeom prst="rect">
            <a:avLst/>
          </a:prstGeom>
        </p:spPr>
      </p:pic>
      <p:pic>
        <p:nvPicPr>
          <p:cNvPr id="36" name="図 35" descr="downloa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55056" y="4201656"/>
            <a:ext cx="2376000" cy="2376000"/>
          </a:xfrm>
          <a:prstGeom prst="rect">
            <a:avLst/>
          </a:prstGeom>
        </p:spPr>
      </p:pic>
      <p:pic>
        <p:nvPicPr>
          <p:cNvPr id="37" name="図 36" descr="download.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70527" y="889288"/>
            <a:ext cx="2376000" cy="2376000"/>
          </a:xfrm>
          <a:prstGeom prst="rect">
            <a:avLst/>
          </a:prstGeom>
        </p:spPr>
      </p:pic>
    </p:spTree>
    <p:extLst>
      <p:ext uri="{BB962C8B-B14F-4D97-AF65-F5344CB8AC3E}">
        <p14:creationId xmlns:p14="http://schemas.microsoft.com/office/powerpoint/2010/main" val="271671407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66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25" name="山形 24"/>
          <p:cNvSpPr/>
          <p:nvPr/>
        </p:nvSpPr>
        <p:spPr bwMode="auto">
          <a:xfrm>
            <a:off x="2505370" y="3356992"/>
            <a:ext cx="2786710"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中盤</a:t>
            </a:r>
            <a:endParaRPr lang="ja-JP" altLang="en-US" sz="2800" dirty="0">
              <a:solidFill>
                <a:srgbClr val="FFFFFF"/>
              </a:solidFill>
              <a:latin typeface="Arial" charset="0"/>
              <a:ea typeface="ＭＳ Ｐゴシック" charset="0"/>
              <a:cs typeface="Arial" charset="0"/>
            </a:endParaRPr>
          </a:p>
        </p:txBody>
      </p:sp>
      <p:sp>
        <p:nvSpPr>
          <p:cNvPr id="16" name="ホームベース 15"/>
          <p:cNvSpPr/>
          <p:nvPr/>
        </p:nvSpPr>
        <p:spPr bwMode="auto">
          <a:xfrm>
            <a:off x="179512" y="3356992"/>
            <a:ext cx="2397866" cy="648072"/>
          </a:xfrm>
          <a:prstGeom prst="homePlat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800" b="0" i="0" u="none" strike="noStrike" cap="none" normalizeH="0" baseline="0" dirty="0" smtClean="0">
                <a:ln>
                  <a:noFill/>
                </a:ln>
                <a:solidFill>
                  <a:srgbClr val="FFFFFF"/>
                </a:solidFill>
                <a:effectLst/>
                <a:latin typeface="Arial" charset="0"/>
                <a:ea typeface="ＭＳ Ｐゴシック" charset="0"/>
                <a:cs typeface="Arial" charset="0"/>
              </a:rPr>
              <a:t>序盤</a:t>
            </a:r>
            <a:endParaRPr kumimoji="0" lang="ja-JP" altLang="en-US" sz="2800" b="0" i="0" u="none" strike="noStrike" cap="none" normalizeH="0" baseline="0" dirty="0">
              <a:ln>
                <a:noFill/>
              </a:ln>
              <a:solidFill>
                <a:srgbClr val="FFFFFF"/>
              </a:solidFill>
              <a:effectLst/>
              <a:latin typeface="Arial" charset="0"/>
              <a:ea typeface="ＭＳ Ｐゴシック" charset="0"/>
              <a:cs typeface="Arial" charset="0"/>
            </a:endParaRPr>
          </a:p>
        </p:txBody>
      </p:sp>
      <p:sp>
        <p:nvSpPr>
          <p:cNvPr id="26" name="山形 25"/>
          <p:cNvSpPr/>
          <p:nvPr/>
        </p:nvSpPr>
        <p:spPr bwMode="auto">
          <a:xfrm>
            <a:off x="5292080" y="3356992"/>
            <a:ext cx="2664296"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終盤</a:t>
            </a:r>
            <a:endParaRPr lang="ja-JP" altLang="en-US" sz="2800" dirty="0">
              <a:solidFill>
                <a:srgbClr val="FFFFFF"/>
              </a:solidFill>
              <a:latin typeface="Arial" charset="0"/>
              <a:ea typeface="ＭＳ Ｐゴシック" charset="0"/>
              <a:cs typeface="Arial" charset="0"/>
            </a:endParaRPr>
          </a:p>
        </p:txBody>
      </p:sp>
      <p:pic>
        <p:nvPicPr>
          <p:cNvPr id="17" name="図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16705" y="855260"/>
            <a:ext cx="1323862" cy="1811098"/>
          </a:xfrm>
          <a:prstGeom prst="rect">
            <a:avLst/>
          </a:prstGeom>
        </p:spPr>
      </p:pic>
      <p:pic>
        <p:nvPicPr>
          <p:cNvPr id="27" name="図 2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51399" y="4595954"/>
            <a:ext cx="1357105" cy="1736681"/>
          </a:xfrm>
          <a:prstGeom prst="rect">
            <a:avLst/>
          </a:prstGeom>
        </p:spPr>
      </p:pic>
      <p:sp>
        <p:nvSpPr>
          <p:cNvPr id="31" name="Rectangle 150"/>
          <p:cNvSpPr txBox="1">
            <a:spLocks noChangeArrowheads="1"/>
          </p:cNvSpPr>
          <p:nvPr/>
        </p:nvSpPr>
        <p:spPr bwMode="auto">
          <a:xfrm>
            <a:off x="14784" y="188640"/>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solidFill>
                  <a:schemeClr val="tx1"/>
                </a:solidFill>
                <a:latin typeface="A-OTF 新ゴ Pr6N R"/>
                <a:ea typeface="A-OTF 新ゴ Pr6N R"/>
                <a:cs typeface="A-OTF 新ゴ Pr6N R"/>
              </a:rPr>
              <a:t>分析結果</a:t>
            </a:r>
            <a:r>
              <a:rPr lang="en-US" altLang="ja-JP" sz="3600" dirty="0" smtClean="0">
                <a:solidFill>
                  <a:schemeClr val="tx1"/>
                </a:solidFill>
                <a:latin typeface="A-OTF 新ゴ Pr6N R"/>
                <a:ea typeface="A-OTF 新ゴ Pr6N R"/>
                <a:cs typeface="A-OTF 新ゴ Pr6N R"/>
              </a:rPr>
              <a:t>(</a:t>
            </a:r>
            <a:r>
              <a:rPr lang="en-US" altLang="en-US" sz="3600" dirty="0" smtClean="0">
                <a:solidFill>
                  <a:schemeClr val="tx1"/>
                </a:solidFill>
                <a:latin typeface="A-OTF 新ゴ Pr6N R"/>
                <a:ea typeface="A-OTF 新ゴ Pr6N R"/>
                <a:cs typeface="A-OTF 新ゴ Pr6N R"/>
              </a:rPr>
              <a:t>刑事/事件</a:t>
            </a:r>
            <a:r>
              <a:rPr lang="en-US" altLang="ja-JP" sz="3600" dirty="0" smtClean="0">
                <a:solidFill>
                  <a:schemeClr val="tx1"/>
                </a:solidFill>
                <a:latin typeface="A-OTF 新ゴ Pr6N R"/>
                <a:ea typeface="A-OTF 新ゴ Pr6N R"/>
                <a:cs typeface="A-OTF 新ゴ Pr6N R"/>
              </a:rPr>
              <a:t>)</a:t>
            </a:r>
            <a:endParaRPr lang="es-ES" altLang="ja-JP" sz="3600" dirty="0">
              <a:solidFill>
                <a:schemeClr val="tx1"/>
              </a:solidFill>
              <a:latin typeface="A-OTF 新ゴ Pr6N R"/>
              <a:ea typeface="A-OTF 新ゴ Pr6N R"/>
              <a:cs typeface="A-OTF 新ゴ Pr6N R"/>
            </a:endParaRPr>
          </a:p>
        </p:txBody>
      </p:sp>
      <p:pic>
        <p:nvPicPr>
          <p:cNvPr id="3" name="図 2" descr="downloa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46826" y="836712"/>
            <a:ext cx="2376000" cy="2376000"/>
          </a:xfrm>
          <a:prstGeom prst="rect">
            <a:avLst/>
          </a:prstGeom>
        </p:spPr>
      </p:pic>
      <p:pic>
        <p:nvPicPr>
          <p:cNvPr id="4" name="図 3" descr="downloa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46826" y="4221088"/>
            <a:ext cx="2376000" cy="2376000"/>
          </a:xfrm>
          <a:prstGeom prst="rect">
            <a:avLst/>
          </a:prstGeom>
        </p:spPr>
      </p:pic>
      <p:pic>
        <p:nvPicPr>
          <p:cNvPr id="6" name="図 5" descr="downloa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27165" y="4221088"/>
            <a:ext cx="2376000" cy="2376000"/>
          </a:xfrm>
          <a:prstGeom prst="rect">
            <a:avLst/>
          </a:prstGeom>
        </p:spPr>
      </p:pic>
      <p:pic>
        <p:nvPicPr>
          <p:cNvPr id="7" name="図 6" descr="download.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27165" y="836712"/>
            <a:ext cx="2376000" cy="2376000"/>
          </a:xfrm>
          <a:prstGeom prst="rect">
            <a:avLst/>
          </a:prstGeom>
        </p:spPr>
      </p:pic>
      <p:pic>
        <p:nvPicPr>
          <p:cNvPr id="11" name="図 10" descr="downloa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504" y="836712"/>
            <a:ext cx="2376000" cy="2376000"/>
          </a:xfrm>
          <a:prstGeom prst="rect">
            <a:avLst/>
          </a:prstGeom>
        </p:spPr>
      </p:pic>
      <p:pic>
        <p:nvPicPr>
          <p:cNvPr id="12" name="図 11" descr="download.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7504" y="4221088"/>
            <a:ext cx="2376000" cy="2376000"/>
          </a:xfrm>
          <a:prstGeom prst="rect">
            <a:avLst/>
          </a:prstGeom>
        </p:spPr>
      </p:pic>
    </p:spTree>
    <p:extLst>
      <p:ext uri="{BB962C8B-B14F-4D97-AF65-F5344CB8AC3E}">
        <p14:creationId xmlns:p14="http://schemas.microsoft.com/office/powerpoint/2010/main" val="100734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66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1" name="Rectangle 150"/>
          <p:cNvSpPr txBox="1">
            <a:spLocks noChangeArrowheads="1"/>
          </p:cNvSpPr>
          <p:nvPr/>
        </p:nvSpPr>
        <p:spPr bwMode="auto">
          <a:xfrm>
            <a:off x="14784" y="188640"/>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solidFill>
                  <a:schemeClr val="tx1"/>
                </a:solidFill>
                <a:latin typeface="A-OTF 新ゴ Pr6N R"/>
                <a:ea typeface="A-OTF 新ゴ Pr6N R"/>
                <a:cs typeface="A-OTF 新ゴ Pr6N R"/>
              </a:rPr>
              <a:t>分析</a:t>
            </a:r>
            <a:r>
              <a:rPr lang="ja-JP" altLang="en-US" sz="3600" dirty="0" smtClean="0">
                <a:solidFill>
                  <a:schemeClr val="tx1"/>
                </a:solidFill>
                <a:latin typeface="A-OTF 新ゴ Pr6N R"/>
                <a:ea typeface="A-OTF 新ゴ Pr6N R"/>
                <a:cs typeface="A-OTF 新ゴ Pr6N R"/>
              </a:rPr>
              <a:t>結果</a:t>
            </a:r>
            <a:endParaRPr lang="es-ES" altLang="ja-JP" sz="3600" dirty="0">
              <a:solidFill>
                <a:schemeClr val="tx1"/>
              </a:solidFill>
              <a:latin typeface="A-OTF 新ゴ Pr6N R"/>
              <a:ea typeface="A-OTF 新ゴ Pr6N R"/>
              <a:cs typeface="A-OTF 新ゴ Pr6N R"/>
            </a:endParaRPr>
          </a:p>
        </p:txBody>
      </p:sp>
      <p:grpSp>
        <p:nvGrpSpPr>
          <p:cNvPr id="4" name="図形グループ 3"/>
          <p:cNvGrpSpPr/>
          <p:nvPr/>
        </p:nvGrpSpPr>
        <p:grpSpPr>
          <a:xfrm>
            <a:off x="1695519" y="1844824"/>
            <a:ext cx="7445048" cy="4732832"/>
            <a:chOff x="138872" y="855260"/>
            <a:chExt cx="9001695" cy="5722396"/>
          </a:xfrm>
        </p:grpSpPr>
        <p:sp>
          <p:nvSpPr>
            <p:cNvPr id="25" name="山形 24"/>
            <p:cNvSpPr/>
            <p:nvPr/>
          </p:nvSpPr>
          <p:spPr bwMode="auto">
            <a:xfrm>
              <a:off x="2505370" y="3356992"/>
              <a:ext cx="2786710"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中盤</a:t>
              </a:r>
              <a:endParaRPr lang="ja-JP" altLang="en-US" sz="2800" dirty="0">
                <a:solidFill>
                  <a:srgbClr val="FFFFFF"/>
                </a:solidFill>
                <a:latin typeface="Arial" charset="0"/>
                <a:ea typeface="ＭＳ Ｐゴシック" charset="0"/>
                <a:cs typeface="Arial" charset="0"/>
              </a:endParaRPr>
            </a:p>
          </p:txBody>
        </p:sp>
        <p:sp>
          <p:nvSpPr>
            <p:cNvPr id="16" name="ホームベース 15"/>
            <p:cNvSpPr/>
            <p:nvPr/>
          </p:nvSpPr>
          <p:spPr bwMode="auto">
            <a:xfrm>
              <a:off x="179512" y="3356992"/>
              <a:ext cx="2397866" cy="648072"/>
            </a:xfrm>
            <a:prstGeom prst="homePlat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800" b="0" i="0" u="none" strike="noStrike" cap="none" normalizeH="0" baseline="0" dirty="0" smtClean="0">
                  <a:ln>
                    <a:noFill/>
                  </a:ln>
                  <a:solidFill>
                    <a:srgbClr val="FFFFFF"/>
                  </a:solidFill>
                  <a:effectLst/>
                  <a:latin typeface="Arial" charset="0"/>
                  <a:ea typeface="ＭＳ Ｐゴシック" charset="0"/>
                  <a:cs typeface="Arial" charset="0"/>
                </a:rPr>
                <a:t>序盤</a:t>
              </a:r>
              <a:endParaRPr kumimoji="0" lang="ja-JP" altLang="en-US" sz="2800" b="0" i="0" u="none" strike="noStrike" cap="none" normalizeH="0" baseline="0" dirty="0">
                <a:ln>
                  <a:noFill/>
                </a:ln>
                <a:solidFill>
                  <a:srgbClr val="FFFFFF"/>
                </a:solidFill>
                <a:effectLst/>
                <a:latin typeface="Arial" charset="0"/>
                <a:ea typeface="ＭＳ Ｐゴシック" charset="0"/>
                <a:cs typeface="Arial" charset="0"/>
              </a:endParaRPr>
            </a:p>
          </p:txBody>
        </p:sp>
        <p:sp>
          <p:nvSpPr>
            <p:cNvPr id="26" name="山形 25"/>
            <p:cNvSpPr/>
            <p:nvPr/>
          </p:nvSpPr>
          <p:spPr bwMode="auto">
            <a:xfrm>
              <a:off x="5292080" y="3356992"/>
              <a:ext cx="2664296"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終盤</a:t>
              </a:r>
              <a:endParaRPr lang="ja-JP" altLang="en-US" sz="2800" dirty="0">
                <a:solidFill>
                  <a:srgbClr val="FFFFFF"/>
                </a:solidFill>
                <a:latin typeface="Arial" charset="0"/>
                <a:ea typeface="ＭＳ Ｐゴシック" charset="0"/>
                <a:cs typeface="Arial" charset="0"/>
              </a:endParaRPr>
            </a:p>
          </p:txBody>
        </p:sp>
        <p:pic>
          <p:nvPicPr>
            <p:cNvPr id="17" name="図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16705" y="855260"/>
              <a:ext cx="1323862" cy="1811098"/>
            </a:xfrm>
            <a:prstGeom prst="rect">
              <a:avLst/>
            </a:prstGeom>
          </p:spPr>
        </p:pic>
        <p:pic>
          <p:nvPicPr>
            <p:cNvPr id="27" name="図 2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51399" y="4595954"/>
              <a:ext cx="1357105" cy="1736681"/>
            </a:xfrm>
            <a:prstGeom prst="rect">
              <a:avLst/>
            </a:prstGeom>
          </p:spPr>
        </p:pic>
        <p:pic>
          <p:nvPicPr>
            <p:cNvPr id="32" name="図 31" descr="downloa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8872" y="889288"/>
              <a:ext cx="2376000" cy="2376000"/>
            </a:xfrm>
            <a:prstGeom prst="rect">
              <a:avLst/>
            </a:prstGeom>
          </p:spPr>
        </p:pic>
        <p:pic>
          <p:nvPicPr>
            <p:cNvPr id="33" name="図 32" descr="downloa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8872" y="4201656"/>
              <a:ext cx="2376000" cy="2376000"/>
            </a:xfrm>
            <a:prstGeom prst="rect">
              <a:avLst/>
            </a:prstGeom>
          </p:spPr>
        </p:pic>
        <p:pic>
          <p:nvPicPr>
            <p:cNvPr id="34" name="図 33" descr="downloa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54700" y="889288"/>
              <a:ext cx="2376000" cy="2376000"/>
            </a:xfrm>
            <a:prstGeom prst="rect">
              <a:avLst/>
            </a:prstGeom>
          </p:spPr>
        </p:pic>
        <p:pic>
          <p:nvPicPr>
            <p:cNvPr id="35" name="図 34" descr="download.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46964" y="4201656"/>
              <a:ext cx="2376000" cy="2376000"/>
            </a:xfrm>
            <a:prstGeom prst="rect">
              <a:avLst/>
            </a:prstGeom>
          </p:spPr>
        </p:pic>
        <p:pic>
          <p:nvPicPr>
            <p:cNvPr id="36" name="図 35" descr="downloa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55056" y="4201656"/>
              <a:ext cx="2376000" cy="2376000"/>
            </a:xfrm>
            <a:prstGeom prst="rect">
              <a:avLst/>
            </a:prstGeom>
          </p:spPr>
        </p:pic>
        <p:pic>
          <p:nvPicPr>
            <p:cNvPr id="37" name="図 36" descr="download.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70527" y="889288"/>
              <a:ext cx="2376000" cy="2376000"/>
            </a:xfrm>
            <a:prstGeom prst="rect">
              <a:avLst/>
            </a:prstGeom>
          </p:spPr>
        </p:pic>
        <p:sp>
          <p:nvSpPr>
            <p:cNvPr id="21" name="正方形/長方形 20"/>
            <p:cNvSpPr/>
            <p:nvPr/>
          </p:nvSpPr>
          <p:spPr bwMode="auto">
            <a:xfrm>
              <a:off x="755576" y="4437112"/>
              <a:ext cx="648072"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2" name="正方形/長方形 21"/>
            <p:cNvSpPr/>
            <p:nvPr/>
          </p:nvSpPr>
          <p:spPr bwMode="auto">
            <a:xfrm>
              <a:off x="179512" y="2492896"/>
              <a:ext cx="1080120"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3" name="正方形/長方形 22"/>
            <p:cNvSpPr/>
            <p:nvPr/>
          </p:nvSpPr>
          <p:spPr bwMode="auto">
            <a:xfrm>
              <a:off x="611560" y="1988840"/>
              <a:ext cx="1080120"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4" name="正方形/長方形 23"/>
            <p:cNvSpPr/>
            <p:nvPr/>
          </p:nvSpPr>
          <p:spPr bwMode="auto">
            <a:xfrm>
              <a:off x="467544" y="980728"/>
              <a:ext cx="1080120"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8" name="正方形/長方形 27"/>
            <p:cNvSpPr/>
            <p:nvPr/>
          </p:nvSpPr>
          <p:spPr bwMode="auto">
            <a:xfrm>
              <a:off x="1259632" y="2780928"/>
              <a:ext cx="936104" cy="432048"/>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9" name="正方形/長方形 28"/>
            <p:cNvSpPr/>
            <p:nvPr/>
          </p:nvSpPr>
          <p:spPr bwMode="auto">
            <a:xfrm>
              <a:off x="251520" y="4725144"/>
              <a:ext cx="504056" cy="2880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grpSp>
      <p:sp>
        <p:nvSpPr>
          <p:cNvPr id="30" name="Rectangle 150"/>
          <p:cNvSpPr txBox="1">
            <a:spLocks noChangeArrowheads="1"/>
          </p:cNvSpPr>
          <p:nvPr/>
        </p:nvSpPr>
        <p:spPr bwMode="auto">
          <a:xfrm>
            <a:off x="251520" y="98072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ja-JP" altLang="en-US" sz="3200" dirty="0" smtClean="0">
                <a:solidFill>
                  <a:schemeClr val="tx1"/>
                </a:solidFill>
                <a:latin typeface="A-OTF 新ゴ Pr6N R"/>
                <a:ea typeface="A-OTF 新ゴ Pr6N R"/>
                <a:cs typeface="A-OTF 新ゴ Pr6N R"/>
              </a:rPr>
              <a:t>例えば、ラブストーリー序盤から、、</a:t>
            </a:r>
            <a:endParaRPr lang="es-ES" altLang="ja-JP" sz="3200" dirty="0">
              <a:solidFill>
                <a:schemeClr val="tx1"/>
              </a:solidFill>
              <a:latin typeface="A-OTF 新ゴ Pr6N R"/>
              <a:ea typeface="A-OTF 新ゴ Pr6N R"/>
              <a:cs typeface="A-OTF 新ゴ Pr6N R"/>
            </a:endParaRPr>
          </a:p>
        </p:txBody>
      </p:sp>
    </p:spTree>
    <p:extLst>
      <p:ext uri="{BB962C8B-B14F-4D97-AF65-F5344CB8AC3E}">
        <p14:creationId xmlns:p14="http://schemas.microsoft.com/office/powerpoint/2010/main" val="357369895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772816"/>
            <a:ext cx="8229600" cy="1756792"/>
          </a:xfrm>
        </p:spPr>
        <p:txBody>
          <a:bodyPr/>
          <a:lstStyle/>
          <a:p>
            <a:pPr marL="0" indent="0">
              <a:buNone/>
            </a:pPr>
            <a:r>
              <a:rPr kumimoji="1" lang="ja-JP" altLang="en-US" sz="1800" dirty="0"/>
              <a:t>大道寺保</a:t>
            </a:r>
            <a:r>
              <a:rPr kumimoji="1" lang="en-US" altLang="ja-JP" sz="1800" dirty="0"/>
              <a:t>(</a:t>
            </a:r>
            <a:r>
              <a:rPr kumimoji="1" lang="ja-JP" altLang="en-US" sz="1800" dirty="0"/>
              <a:t>遠藤憲一</a:t>
            </a:r>
            <a:r>
              <a:rPr kumimoji="1" lang="en-US" altLang="ja-JP" sz="1800" dirty="0"/>
              <a:t>)</a:t>
            </a:r>
            <a:r>
              <a:rPr kumimoji="1" lang="ja-JP" altLang="en-US" sz="1800" dirty="0"/>
              <a:t>は中堅の専門商社に</a:t>
            </a:r>
            <a:r>
              <a:rPr kumimoji="1" lang="ja-JP" altLang="en-US" sz="1800" u="sng" dirty="0"/>
              <a:t>勤める</a:t>
            </a:r>
            <a:r>
              <a:rPr kumimoji="1" lang="en-US" altLang="ja-JP" sz="1800" dirty="0"/>
              <a:t>51</a:t>
            </a:r>
            <a:r>
              <a:rPr kumimoji="1" lang="ja-JP" altLang="en-US" sz="1800" dirty="0"/>
              <a:t>歳。仕事熱心な営業マンで、その誠実さから“土下座の</a:t>
            </a:r>
            <a:r>
              <a:rPr kumimoji="1" lang="ja-JP" altLang="en-US" sz="1800" dirty="0" smtClean="0"/>
              <a:t>大道寺</a:t>
            </a:r>
            <a:r>
              <a:rPr kumimoji="1" lang="en-US" altLang="ja-JP" sz="1800" dirty="0" smtClean="0"/>
              <a:t>”</a:t>
            </a:r>
            <a:r>
              <a:rPr kumimoji="1" lang="ja-JP" altLang="en-US" sz="1800" dirty="0" smtClean="0"/>
              <a:t>の</a:t>
            </a:r>
            <a:r>
              <a:rPr kumimoji="1" lang="ja-JP" altLang="en-US" sz="1800" dirty="0"/>
              <a:t>異名を持つ。ある日、取引先との交渉でホテルを訪れた保は、結婚式を挙げたばかりの幸せそうなカップルを見て一念発起、システムエンジニアで</a:t>
            </a:r>
            <a:r>
              <a:rPr kumimoji="1" lang="en-US" altLang="ja-JP" sz="1800" dirty="0"/>
              <a:t>28</a:t>
            </a:r>
            <a:r>
              <a:rPr kumimoji="1" lang="ja-JP" altLang="en-US" sz="1800" dirty="0"/>
              <a:t>歳年下の恋人・花澤美蘭</a:t>
            </a:r>
            <a:r>
              <a:rPr kumimoji="1" lang="en-US" altLang="ja-JP" sz="1800" dirty="0"/>
              <a:t>(</a:t>
            </a:r>
            <a:r>
              <a:rPr kumimoji="1" lang="ja-JP" altLang="en-US" sz="1800" dirty="0"/>
              <a:t>蓮佛美沙子</a:t>
            </a:r>
            <a:r>
              <a:rPr kumimoji="1" lang="en-US" altLang="ja-JP" sz="1800" dirty="0"/>
              <a:t>)</a:t>
            </a:r>
            <a:r>
              <a:rPr kumimoji="1" lang="ja-JP" altLang="en-US" sz="1800" dirty="0"/>
              <a:t>との</a:t>
            </a:r>
            <a:r>
              <a:rPr kumimoji="1" lang="ja-JP" altLang="en-US" sz="1800" u="sng" dirty="0"/>
              <a:t>結婚</a:t>
            </a:r>
            <a:r>
              <a:rPr kumimoji="1" lang="ja-JP" altLang="en-US" sz="1800" dirty="0"/>
              <a:t>を</a:t>
            </a:r>
            <a:r>
              <a:rPr kumimoji="1" lang="ja-JP" altLang="en-US" sz="1800" b="1" i="1" u="sng" dirty="0"/>
              <a:t>決意</a:t>
            </a:r>
            <a:r>
              <a:rPr kumimoji="1" lang="ja-JP" altLang="en-US" sz="1800" dirty="0"/>
              <a:t>し、プロポーズする。  その頃、大手総合商社に勤めるエリートビジネスマン</a:t>
            </a:r>
            <a:r>
              <a:rPr kumimoji="1" lang="ja-JP" altLang="en-US" sz="1800" dirty="0" smtClean="0"/>
              <a:t>の</a:t>
            </a:r>
            <a:r>
              <a:rPr kumimoji="1" lang="ja-JP" altLang="en-US" sz="1800" dirty="0" smtClean="0"/>
              <a:t>、、</a:t>
            </a:r>
            <a:endParaRPr kumimoji="1" lang="ja-JP" altLang="en-US" sz="1800" dirty="0"/>
          </a:p>
        </p:txBody>
      </p:sp>
      <p:sp>
        <p:nvSpPr>
          <p:cNvPr id="4" name="スライド番号プレースホルダー 3"/>
          <p:cNvSpPr>
            <a:spLocks noGrp="1"/>
          </p:cNvSpPr>
          <p:nvPr>
            <p:ph type="sldNum" sz="quarter" idx="12"/>
          </p:nvPr>
        </p:nvSpPr>
        <p:spPr/>
        <p:txBody>
          <a:bodyPr/>
          <a:lstStyle/>
          <a:p>
            <a:fld id="{C68BA38C-F6F2-DE4B-BB36-4202AA432CFB}" type="slidenum">
              <a:rPr lang="es-ES" altLang="ja-JP" smtClean="0"/>
              <a:pPr/>
              <a:t>24</a:t>
            </a:fld>
            <a:endParaRPr lang="es-ES" altLang="ja-JP"/>
          </a:p>
        </p:txBody>
      </p:sp>
      <p:sp>
        <p:nvSpPr>
          <p:cNvPr id="6" name="コンテンツ プレースホルダー 2"/>
          <p:cNvSpPr txBox="1">
            <a:spLocks/>
          </p:cNvSpPr>
          <p:nvPr/>
        </p:nvSpPr>
        <p:spPr bwMode="auto">
          <a:xfrm>
            <a:off x="457200" y="3385591"/>
            <a:ext cx="8229600" cy="90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Arial" charset="0"/>
                <a:cs typeface="+mn-cs"/>
              </a:defRPr>
            </a:lvl2pPr>
            <a:lvl3pPr marL="1143000" indent="-228600" algn="l" rtl="0" fontAlgn="base">
              <a:spcBef>
                <a:spcPct val="20000"/>
              </a:spcBef>
              <a:spcAft>
                <a:spcPct val="0"/>
              </a:spcAft>
              <a:buChar char="•"/>
              <a:defRPr sz="2400">
                <a:solidFill>
                  <a:schemeClr val="tx1"/>
                </a:solidFill>
                <a:latin typeface="+mn-lt"/>
                <a:ea typeface="Arial" charset="0"/>
                <a:cs typeface="+mn-cs"/>
              </a:defRPr>
            </a:lvl3pPr>
            <a:lvl4pPr marL="1600200" indent="-228600" algn="l" rtl="0" fontAlgn="base">
              <a:spcBef>
                <a:spcPct val="20000"/>
              </a:spcBef>
              <a:spcAft>
                <a:spcPct val="0"/>
              </a:spcAft>
              <a:buChar char="–"/>
              <a:defRPr sz="2000">
                <a:solidFill>
                  <a:schemeClr val="tx1"/>
                </a:solidFill>
                <a:latin typeface="+mn-lt"/>
                <a:ea typeface="Arial" charset="0"/>
                <a:cs typeface="+mn-cs"/>
              </a:defRPr>
            </a:lvl4pPr>
            <a:lvl5pPr marL="2057400" indent="-228600" algn="l" rtl="0" fontAlgn="base">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a:lstStyle>
          <a:p>
            <a:pPr marL="0" indent="0">
              <a:buFontTx/>
              <a:buNone/>
            </a:pPr>
            <a:r>
              <a:rPr kumimoji="1" lang="ja-JP" altLang="en-US" sz="1800" dirty="0" smtClean="0"/>
              <a:t>雑誌「</a:t>
            </a:r>
            <a:r>
              <a:rPr kumimoji="1" lang="en-US" altLang="ja-JP" sz="1800" dirty="0" smtClean="0"/>
              <a:t>FIRST</a:t>
            </a:r>
            <a:r>
              <a:rPr kumimoji="1" lang="ja-JP" altLang="en-US" sz="1800" dirty="0" smtClean="0"/>
              <a:t>　</a:t>
            </a:r>
            <a:r>
              <a:rPr kumimoji="1" lang="en-US" altLang="ja-JP" sz="1800" dirty="0" smtClean="0"/>
              <a:t>CLASS</a:t>
            </a:r>
            <a:r>
              <a:rPr kumimoji="1" lang="ja-JP" altLang="en-US" sz="1800" dirty="0" smtClean="0"/>
              <a:t>」を辞めて、ファッションブランドという</a:t>
            </a:r>
            <a:r>
              <a:rPr kumimoji="1" lang="ja-JP" altLang="en-US" sz="1800" i="1" u="sng" dirty="0" smtClean="0"/>
              <a:t>新た</a:t>
            </a:r>
            <a:r>
              <a:rPr kumimoji="1" lang="ja-JP" altLang="en-US" sz="1800" dirty="0" smtClean="0"/>
              <a:t>な世界へ足を踏み入れた吉成ちなみ</a:t>
            </a:r>
            <a:r>
              <a:rPr kumimoji="1" lang="en-US" altLang="ja-JP" sz="1800" dirty="0" smtClean="0"/>
              <a:t>(</a:t>
            </a:r>
            <a:r>
              <a:rPr kumimoji="1" lang="ja-JP" altLang="en-US" sz="1800" dirty="0" smtClean="0"/>
              <a:t>沢尻エリカ</a:t>
            </a:r>
            <a:r>
              <a:rPr kumimoji="1" lang="en-US" altLang="ja-JP" sz="1800" dirty="0" smtClean="0"/>
              <a:t>)</a:t>
            </a:r>
            <a:r>
              <a:rPr kumimoji="1" lang="ja-JP" altLang="en-US" sz="1800" dirty="0" smtClean="0"/>
              <a:t>。そのファッションブランドは、経営危機にある</a:t>
            </a:r>
            <a:endParaRPr kumimoji="1" lang="ja-JP" altLang="en-US" sz="1800" dirty="0"/>
          </a:p>
        </p:txBody>
      </p:sp>
      <p:sp>
        <p:nvSpPr>
          <p:cNvPr id="7" name="Rectangle 150"/>
          <p:cNvSpPr txBox="1">
            <a:spLocks noChangeArrowheads="1"/>
          </p:cNvSpPr>
          <p:nvPr/>
        </p:nvSpPr>
        <p:spPr bwMode="auto">
          <a:xfrm>
            <a:off x="14784" y="188640"/>
            <a:ext cx="8733680"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solidFill>
                  <a:schemeClr val="tx1"/>
                </a:solidFill>
                <a:latin typeface="A-OTF 新ゴ Pr6N R"/>
                <a:ea typeface="A-OTF 新ゴ Pr6N R"/>
                <a:cs typeface="A-OTF 新ゴ Pr6N R"/>
              </a:rPr>
              <a:t>分析</a:t>
            </a:r>
            <a:r>
              <a:rPr lang="ja-JP" altLang="en-US" sz="3600" dirty="0" smtClean="0">
                <a:solidFill>
                  <a:schemeClr val="tx1"/>
                </a:solidFill>
                <a:latin typeface="A-OTF 新ゴ Pr6N R"/>
                <a:ea typeface="A-OTF 新ゴ Pr6N R"/>
                <a:cs typeface="A-OTF 新ゴ Pr6N R"/>
              </a:rPr>
              <a:t>結果</a:t>
            </a:r>
            <a:r>
              <a:rPr lang="ja-JP" altLang="en-US" sz="3600" dirty="0" smtClean="0">
                <a:solidFill>
                  <a:schemeClr val="tx1"/>
                </a:solidFill>
                <a:latin typeface="A-OTF 新ゴ Pr6N R"/>
                <a:ea typeface="A-OTF 新ゴ Pr6N R"/>
                <a:cs typeface="A-OTF 新ゴ Pr6N R"/>
              </a:rPr>
              <a:t>：恋愛序盤インサイト</a:t>
            </a:r>
            <a:r>
              <a:rPr lang="en-US" altLang="ja-JP" sz="3600" dirty="0" err="1" smtClean="0">
                <a:solidFill>
                  <a:schemeClr val="tx1"/>
                </a:solidFill>
                <a:latin typeface="A-OTF 新ゴ Pr6N R"/>
                <a:ea typeface="A-OTF 新ゴ Pr6N R"/>
                <a:cs typeface="A-OTF 新ゴ Pr6N R"/>
              </a:rPr>
              <a:t>PoC</a:t>
            </a:r>
            <a:endParaRPr lang="es-ES" altLang="ja-JP" sz="3600" dirty="0">
              <a:solidFill>
                <a:schemeClr val="tx1"/>
              </a:solidFill>
              <a:latin typeface="A-OTF 新ゴ Pr6N R"/>
              <a:ea typeface="A-OTF 新ゴ Pr6N R"/>
              <a:cs typeface="A-OTF 新ゴ Pr6N R"/>
            </a:endParaRPr>
          </a:p>
        </p:txBody>
      </p:sp>
      <p:pic>
        <p:nvPicPr>
          <p:cNvPr id="8" name="図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8331" y="815820"/>
            <a:ext cx="747285" cy="1022318"/>
          </a:xfrm>
          <a:prstGeom prst="rect">
            <a:avLst/>
          </a:prstGeom>
        </p:spPr>
      </p:pic>
      <p:sp>
        <p:nvSpPr>
          <p:cNvPr id="9" name="Rectangle 150"/>
          <p:cNvSpPr txBox="1">
            <a:spLocks noChangeArrowheads="1"/>
          </p:cNvSpPr>
          <p:nvPr/>
        </p:nvSpPr>
        <p:spPr bwMode="auto">
          <a:xfrm>
            <a:off x="1115616" y="98072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決意</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新た</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など展開のあるワード</a:t>
            </a:r>
            <a:endParaRPr lang="es-ES" altLang="ja-JP" sz="3600" dirty="0">
              <a:solidFill>
                <a:schemeClr val="tx1"/>
              </a:solidFill>
              <a:latin typeface="A-OTF 新ゴ Pr6N R"/>
              <a:ea typeface="A-OTF 新ゴ Pr6N R"/>
              <a:cs typeface="A-OTF 新ゴ Pr6N R"/>
            </a:endParaRPr>
          </a:p>
        </p:txBody>
      </p:sp>
      <p:pic>
        <p:nvPicPr>
          <p:cNvPr id="28" name="図 2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3528" y="4149080"/>
            <a:ext cx="842656" cy="1078343"/>
          </a:xfrm>
          <a:prstGeom prst="rect">
            <a:avLst/>
          </a:prstGeom>
        </p:spPr>
      </p:pic>
      <p:sp>
        <p:nvSpPr>
          <p:cNvPr id="29" name="Rectangle 150"/>
          <p:cNvSpPr txBox="1">
            <a:spLocks noChangeArrowheads="1"/>
          </p:cNvSpPr>
          <p:nvPr/>
        </p:nvSpPr>
        <p:spPr bwMode="auto">
          <a:xfrm>
            <a:off x="1187624" y="4293096"/>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胸</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[幸せ</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など心象描写はまだ早い</a:t>
            </a:r>
            <a:endParaRPr lang="es-ES" altLang="ja-JP" sz="3600" dirty="0">
              <a:solidFill>
                <a:schemeClr val="tx1"/>
              </a:solidFill>
              <a:latin typeface="A-OTF 新ゴ Pr6N R"/>
              <a:ea typeface="A-OTF 新ゴ Pr6N R"/>
              <a:cs typeface="A-OTF 新ゴ Pr6N R"/>
            </a:endParaRPr>
          </a:p>
        </p:txBody>
      </p:sp>
      <p:sp>
        <p:nvSpPr>
          <p:cNvPr id="30" name="コンテンツ プレースホルダー 2"/>
          <p:cNvSpPr txBox="1">
            <a:spLocks/>
          </p:cNvSpPr>
          <p:nvPr/>
        </p:nvSpPr>
        <p:spPr bwMode="auto">
          <a:xfrm>
            <a:off x="467544" y="5085184"/>
            <a:ext cx="8229600" cy="90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Arial" charset="0"/>
                <a:cs typeface="+mn-cs"/>
              </a:defRPr>
            </a:lvl2pPr>
            <a:lvl3pPr marL="1143000" indent="-228600" algn="l" rtl="0" fontAlgn="base">
              <a:spcBef>
                <a:spcPct val="20000"/>
              </a:spcBef>
              <a:spcAft>
                <a:spcPct val="0"/>
              </a:spcAft>
              <a:buChar char="•"/>
              <a:defRPr sz="2400">
                <a:solidFill>
                  <a:schemeClr val="tx1"/>
                </a:solidFill>
                <a:latin typeface="+mn-lt"/>
                <a:ea typeface="Arial" charset="0"/>
                <a:cs typeface="+mn-cs"/>
              </a:defRPr>
            </a:lvl3pPr>
            <a:lvl4pPr marL="1600200" indent="-228600" algn="l" rtl="0" fontAlgn="base">
              <a:spcBef>
                <a:spcPct val="20000"/>
              </a:spcBef>
              <a:spcAft>
                <a:spcPct val="0"/>
              </a:spcAft>
              <a:buChar char="–"/>
              <a:defRPr sz="2000">
                <a:solidFill>
                  <a:schemeClr val="tx1"/>
                </a:solidFill>
                <a:latin typeface="+mn-lt"/>
                <a:ea typeface="Arial" charset="0"/>
                <a:cs typeface="+mn-cs"/>
              </a:defRPr>
            </a:lvl4pPr>
            <a:lvl5pPr marL="2057400" indent="-228600" algn="l" rtl="0" fontAlgn="base">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a:lstStyle>
          <a:p>
            <a:pPr marL="0" indent="0">
              <a:buFontTx/>
              <a:buNone/>
            </a:pPr>
            <a:r>
              <a:rPr kumimoji="1" lang="ja-JP" altLang="en-US" sz="1800" dirty="0" smtClean="0"/>
              <a:t>佐野</a:t>
            </a:r>
            <a:r>
              <a:rPr kumimoji="1" lang="ja-JP" altLang="en-US" sz="1800" dirty="0"/>
              <a:t>と理香が話しているところを、関目京悟</a:t>
            </a:r>
            <a:r>
              <a:rPr kumimoji="1" lang="en-US" altLang="ja-JP" sz="1800" dirty="0"/>
              <a:t>(</a:t>
            </a:r>
            <a:r>
              <a:rPr kumimoji="1" lang="ja-JP" altLang="en-US" sz="1800" dirty="0"/>
              <a:t>山田親太朗</a:t>
            </a:r>
            <a:r>
              <a:rPr kumimoji="1" lang="en-US" altLang="ja-JP" sz="1800" dirty="0"/>
              <a:t>)</a:t>
            </a:r>
            <a:r>
              <a:rPr kumimoji="1" lang="ja-JP" altLang="en-US" sz="1800" dirty="0"/>
              <a:t>や野江伸二</a:t>
            </a:r>
            <a:r>
              <a:rPr kumimoji="1" lang="en-US" altLang="ja-JP" sz="1800" dirty="0"/>
              <a:t>(</a:t>
            </a:r>
            <a:r>
              <a:rPr kumimoji="1" lang="ja-JP" altLang="en-US" sz="1800" dirty="0"/>
              <a:t>鈴木勝大</a:t>
            </a:r>
            <a:r>
              <a:rPr kumimoji="1" lang="en-US" altLang="ja-JP" sz="1800" dirty="0"/>
              <a:t>)</a:t>
            </a:r>
            <a:r>
              <a:rPr kumimoji="1" lang="ja-JP" altLang="en-US" sz="1800" dirty="0"/>
              <a:t>と一緒に盗み見た瑞稀は、何故か胸のざわめきを感じていた</a:t>
            </a:r>
            <a:r>
              <a:rPr kumimoji="1" lang="ja-JP" altLang="en-US" sz="1800" dirty="0" smtClean="0"/>
              <a:t>。</a:t>
            </a:r>
            <a:endParaRPr kumimoji="1" lang="en-US" altLang="ja-JP" sz="1800" dirty="0" smtClean="0"/>
          </a:p>
          <a:p>
            <a:pPr marL="0" indent="0">
              <a:buFontTx/>
              <a:buNone/>
            </a:pPr>
            <a:endParaRPr kumimoji="1" lang="en-US" altLang="ja-JP" sz="1800" dirty="0"/>
          </a:p>
          <a:p>
            <a:pPr marL="0" indent="0">
              <a:buFontTx/>
              <a:buNone/>
            </a:pPr>
            <a:r>
              <a:rPr kumimoji="1" lang="ja-JP" altLang="en-US" sz="1800" dirty="0" smtClean="0"/>
              <a:t>久しぶりの再会に胸が高鳴るも、クールに振る舞う奏太。</a:t>
            </a:r>
            <a:endParaRPr kumimoji="1" lang="en-US" altLang="ja-JP" sz="1800" dirty="0" smtClean="0"/>
          </a:p>
          <a:p>
            <a:pPr marL="0" indent="0">
              <a:buFontTx/>
              <a:buNone/>
            </a:pPr>
            <a:r>
              <a:rPr kumimoji="1" lang="ja-JP" altLang="en-US" sz="1800" dirty="0" smtClean="0"/>
              <a:t>大舞台があるのではと、期待に胸を膨らませる</a:t>
            </a:r>
            <a:endParaRPr kumimoji="1" lang="en-US" altLang="ja-JP" sz="1800" dirty="0" smtClean="0"/>
          </a:p>
          <a:p>
            <a:pPr marL="0" indent="0">
              <a:buFontTx/>
              <a:buNone/>
            </a:pPr>
            <a:endParaRPr kumimoji="1" lang="en-US" altLang="ja-JP" sz="1800" dirty="0"/>
          </a:p>
          <a:p>
            <a:pPr marL="0" indent="0">
              <a:buFontTx/>
              <a:buNone/>
            </a:pPr>
            <a:endParaRPr kumimoji="1" lang="ja-JP" altLang="en-US" sz="1800" dirty="0"/>
          </a:p>
        </p:txBody>
      </p:sp>
    </p:spTree>
    <p:extLst>
      <p:ext uri="{BB962C8B-B14F-4D97-AF65-F5344CB8AC3E}">
        <p14:creationId xmlns:p14="http://schemas.microsoft.com/office/powerpoint/2010/main" val="1338745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lnSpc>
                <a:spcPct val="110000"/>
              </a:lnSpc>
            </a:pPr>
            <a:r>
              <a:rPr lang="en-US" altLang="ja-JP" sz="3600" dirty="0" smtClean="0">
                <a:solidFill>
                  <a:schemeClr val="tx1"/>
                </a:solidFill>
                <a:latin typeface="A-OTF 新ゴ Pr6N R"/>
                <a:ea typeface="A-OTF 新ゴ Pr6N R"/>
                <a:cs typeface="A-OTF 新ゴ Pr6N R"/>
              </a:rPr>
              <a:t>◆⑤</a:t>
            </a:r>
            <a:r>
              <a:rPr lang="ja-JP" altLang="en-US" sz="3600" dirty="0" smtClean="0">
                <a:solidFill>
                  <a:schemeClr val="tx1"/>
                </a:solidFill>
                <a:latin typeface="A-OTF 新ゴ Pr6N R"/>
                <a:ea typeface="A-OTF 新ゴ Pr6N R"/>
                <a:cs typeface="A-OTF 新ゴ Pr6N R"/>
              </a:rPr>
              <a:t>総括</a:t>
            </a:r>
            <a:endParaRPr lang="en-US" altLang="ja-JP" sz="3600" dirty="0" smtClean="0">
              <a:solidFill>
                <a:schemeClr val="tx1"/>
              </a:solidFill>
              <a:latin typeface="A-OTF 新ゴ Pr6N R"/>
              <a:ea typeface="A-OTF 新ゴ Pr6N R"/>
              <a:cs typeface="A-OTF 新ゴ Pr6N R"/>
            </a:endParaRPr>
          </a:p>
          <a:p>
            <a:pPr algn="l">
              <a:lnSpc>
                <a:spcPct val="110000"/>
              </a:lnSpc>
            </a:pPr>
            <a:endParaRPr lang="en-US" altLang="ja-JP" sz="40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ja-JP" altLang="en-US" sz="2800" dirty="0" smtClean="0">
                <a:solidFill>
                  <a:schemeClr val="tx1"/>
                </a:solidFill>
                <a:latin typeface="A-OTF 新ゴ Pr6N R"/>
                <a:ea typeface="A-OTF 新ゴ Pr6N R"/>
                <a:cs typeface="A-OTF 新ゴ Pr6N R"/>
              </a:rPr>
              <a:t>冒頭で述べたように、</a:t>
            </a:r>
            <a:endParaRPr lang="en-US" altLang="ja-JP" sz="3200" dirty="0">
              <a:solidFill>
                <a:schemeClr val="tx1"/>
              </a:solidFill>
              <a:latin typeface="A-OTF 新ゴ Pr6N R"/>
              <a:ea typeface="A-OTF 新ゴ Pr6N R"/>
              <a:cs typeface="A-OTF 新ゴ Pr6N R"/>
            </a:endParaRPr>
          </a:p>
          <a:p>
            <a:pPr algn="l">
              <a:lnSpc>
                <a:spcPct val="110000"/>
              </a:lnSpc>
            </a:pPr>
            <a:endParaRPr lang="en-US" altLang="ja-JP" sz="2800" dirty="0">
              <a:solidFill>
                <a:schemeClr val="tx1"/>
              </a:solidFill>
              <a:latin typeface="A-OTF 新ゴ Pr6N R"/>
              <a:ea typeface="A-OTF 新ゴ Pr6N R"/>
              <a:cs typeface="A-OTF 新ゴ Pr6N R"/>
            </a:endParaRPr>
          </a:p>
          <a:p>
            <a:pPr algn="l">
              <a:lnSpc>
                <a:spcPct val="110000"/>
              </a:lnSpc>
            </a:pPr>
            <a:r>
              <a:rPr lang="ja-JP" altLang="en-US" sz="2800" dirty="0" smtClean="0">
                <a:solidFill>
                  <a:schemeClr val="tx1"/>
                </a:solidFill>
                <a:latin typeface="A-OTF 新ゴ Pr6N R"/>
                <a:ea typeface="A-OTF 新ゴ Pr6N R"/>
                <a:cs typeface="A-OTF 新ゴ Pr6N R"/>
              </a:rPr>
              <a:t>・</a:t>
            </a:r>
            <a:r>
              <a:rPr lang="en-US" altLang="ja-JP" sz="2800" dirty="0" smtClean="0">
                <a:solidFill>
                  <a:schemeClr val="tx1"/>
                </a:solidFill>
                <a:latin typeface="A-OTF 新ゴ Pr6N R"/>
                <a:ea typeface="A-OTF 新ゴ Pr6N R"/>
                <a:cs typeface="A-OTF 新ゴ Pr6N R"/>
              </a:rPr>
              <a:t>web</a:t>
            </a:r>
            <a:r>
              <a:rPr lang="ja-JP" altLang="en-US" sz="2800" dirty="0" smtClean="0">
                <a:solidFill>
                  <a:schemeClr val="tx1"/>
                </a:solidFill>
                <a:latin typeface="A-OTF 新ゴ Pr6N R"/>
                <a:ea typeface="A-OTF 新ゴ Pr6N R"/>
                <a:cs typeface="A-OTF 新ゴ Pr6N R"/>
              </a:rPr>
              <a:t>上かつ無料の限られたデータセットによる</a:t>
            </a: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en-US" altLang="ja-JP" sz="2800" dirty="0" err="1" smtClean="0">
                <a:solidFill>
                  <a:schemeClr val="tx1"/>
                </a:solidFill>
                <a:latin typeface="A-OTF 新ゴ Pr6N R"/>
                <a:ea typeface="A-OTF 新ゴ Pr6N R"/>
                <a:cs typeface="A-OTF 新ゴ Pr6N R"/>
              </a:rPr>
              <a:t>PoC</a:t>
            </a:r>
            <a:r>
              <a:rPr lang="ja-JP" altLang="en-US" sz="2800" dirty="0" smtClean="0">
                <a:solidFill>
                  <a:schemeClr val="tx1"/>
                </a:solidFill>
                <a:latin typeface="A-OTF 新ゴ Pr6N R"/>
                <a:ea typeface="A-OTF 新ゴ Pr6N R"/>
                <a:cs typeface="A-OTF 新ゴ Pr6N R"/>
              </a:rPr>
              <a:t>として、インサイトを出せたことに</a:t>
            </a: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ja-JP" altLang="en-US" sz="2800" dirty="0">
                <a:solidFill>
                  <a:schemeClr val="tx1"/>
                </a:solidFill>
                <a:latin typeface="A-OTF 新ゴ Pr6N R"/>
                <a:ea typeface="A-OTF 新ゴ Pr6N R"/>
                <a:cs typeface="A-OTF 新ゴ Pr6N R"/>
              </a:rPr>
              <a:t>意義がある。</a:t>
            </a:r>
            <a:endParaRPr lang="en-US" altLang="ja-JP" sz="2800" dirty="0">
              <a:solidFill>
                <a:schemeClr val="tx1"/>
              </a:solidFill>
              <a:latin typeface="A-OTF 新ゴ Pr6N R"/>
              <a:ea typeface="A-OTF 新ゴ Pr6N R"/>
              <a:cs typeface="A-OTF 新ゴ Pr6N R"/>
            </a:endParaRPr>
          </a:p>
          <a:p>
            <a:pPr algn="l">
              <a:lnSpc>
                <a:spcPct val="110000"/>
              </a:lnSpc>
            </a:pP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en-US" sz="2800" dirty="0" smtClean="0">
                <a:solidFill>
                  <a:schemeClr val="tx1"/>
                </a:solidFill>
                <a:latin typeface="A-OTF 新ゴ Pr6N R"/>
                <a:ea typeface="A-OTF 新ゴ Pr6N R"/>
                <a:cs typeface="A-OTF 新ゴ Pr6N R"/>
              </a:rPr>
              <a:t>・実務では</a:t>
            </a:r>
            <a:r>
              <a:rPr lang="ja-JP" altLang="en-US" sz="2800" u="sng" dirty="0" smtClean="0">
                <a:solidFill>
                  <a:schemeClr val="tx1"/>
                </a:solidFill>
                <a:latin typeface="A-OTF 新ゴ Pr6N R"/>
                <a:ea typeface="A-OTF 新ゴ Pr6N R"/>
                <a:cs typeface="A-OTF 新ゴ Pr6N R"/>
              </a:rPr>
              <a:t>放送用字幕</a:t>
            </a:r>
            <a:r>
              <a:rPr lang="ja-JP" altLang="en-US" sz="2800" dirty="0" smtClean="0">
                <a:solidFill>
                  <a:schemeClr val="tx1"/>
                </a:solidFill>
                <a:latin typeface="A-OTF 新ゴ Pr6N R"/>
                <a:ea typeface="A-OTF 新ゴ Pr6N R"/>
                <a:cs typeface="A-OTF 新ゴ Pr6N R"/>
              </a:rPr>
              <a:t>という桁違いの文字データ</a:t>
            </a: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ja-JP" altLang="en-US" sz="2800" dirty="0" smtClean="0">
                <a:solidFill>
                  <a:schemeClr val="tx1"/>
                </a:solidFill>
                <a:latin typeface="A-OTF 新ゴ Pr6N R"/>
                <a:ea typeface="A-OTF 新ゴ Pr6N R"/>
                <a:cs typeface="A-OTF 新ゴ Pr6N R"/>
              </a:rPr>
              <a:t>が活用でき、精度向上が見込まれる</a:t>
            </a:r>
            <a:endParaRPr lang="en-US" altLang="ja-JP" sz="28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25</a:t>
            </a:fld>
            <a:endParaRPr lang="es-ES" altLang="ja-JP"/>
          </a:p>
        </p:txBody>
      </p:sp>
      <p:pic>
        <p:nvPicPr>
          <p:cNvPr id="4" name="図 3"/>
          <p:cNvPicPr>
            <a:picLocks noChangeAspect="1"/>
          </p:cNvPicPr>
          <p:nvPr/>
        </p:nvPicPr>
        <p:blipFill>
          <a:blip r:embed="rId4"/>
          <a:stretch>
            <a:fillRect/>
          </a:stretch>
        </p:blipFill>
        <p:spPr>
          <a:xfrm>
            <a:off x="5300502" y="692696"/>
            <a:ext cx="3149231" cy="1770567"/>
          </a:xfrm>
          <a:prstGeom prst="rect">
            <a:avLst/>
          </a:prstGeom>
        </p:spPr>
      </p:pic>
      <p:sp>
        <p:nvSpPr>
          <p:cNvPr id="7" name="テキスト ボックス 6"/>
          <p:cNvSpPr txBox="1"/>
          <p:nvPr/>
        </p:nvSpPr>
        <p:spPr>
          <a:xfrm>
            <a:off x="6270332" y="2420888"/>
            <a:ext cx="1326004" cy="307777"/>
          </a:xfrm>
          <a:prstGeom prst="rect">
            <a:avLst/>
          </a:prstGeom>
          <a:noFill/>
        </p:spPr>
        <p:txBody>
          <a:bodyPr wrap="none" rtlCol="0">
            <a:spAutoFit/>
          </a:bodyPr>
          <a:lstStyle/>
          <a:p>
            <a:r>
              <a:rPr kumimoji="1" lang="ja-JP" altLang="en-US" sz="1400" dirty="0" smtClean="0"/>
              <a:t>例</a:t>
            </a:r>
            <a:r>
              <a:rPr kumimoji="1" lang="en-US" altLang="ja-JP" sz="1400" dirty="0" smtClean="0"/>
              <a:t>)</a:t>
            </a:r>
            <a:r>
              <a:rPr kumimoji="1" lang="ja-JP" altLang="en-US" sz="1400" dirty="0" smtClean="0"/>
              <a:t>放送用字幕</a:t>
            </a:r>
            <a:endParaRPr kumimoji="1" lang="ja-JP" altLang="en-US" sz="1400" dirty="0"/>
          </a:p>
        </p:txBody>
      </p:sp>
    </p:spTree>
    <p:extLst>
      <p:ext uri="{BB962C8B-B14F-4D97-AF65-F5344CB8AC3E}">
        <p14:creationId xmlns:p14="http://schemas.microsoft.com/office/powerpoint/2010/main" val="36518915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1800" dirty="0">
                <a:solidFill>
                  <a:srgbClr val="FFFFFF"/>
                </a:solidFill>
                <a:latin typeface="A-OTF 新ゴ Pr6N R"/>
                <a:ea typeface="A-OTF 新ゴ Pr6N R"/>
                <a:cs typeface="A-OTF 新ゴ Pr6N R"/>
              </a:rPr>
              <a:t> </a:t>
            </a:r>
            <a:r>
              <a:rPr lang="ja-JP" altLang="en-US" sz="2400" u="sng" dirty="0" smtClean="0">
                <a:solidFill>
                  <a:srgbClr val="FFFFFF"/>
                </a:solidFill>
                <a:latin typeface="A-OTF 新ゴ Pr6N R"/>
                <a:ea typeface="A-OTF 新ゴ Pr6N R"/>
                <a:cs typeface="A-OTF 新ゴ Pr6N R"/>
              </a:rPr>
              <a:t>サブ分析</a:t>
            </a:r>
            <a:r>
              <a:rPr lang="en-US" altLang="ja-JP" sz="2400" dirty="0">
                <a:solidFill>
                  <a:srgbClr val="FFFFFF"/>
                </a:solidFill>
                <a:latin typeface="A-OTF 新ゴ Pr6N R"/>
                <a:ea typeface="A-OTF 新ゴ Pr6N R"/>
                <a:cs typeface="A-OTF 新ゴ Pr6N R"/>
              </a:rPr>
              <a:t/>
            </a:r>
            <a:br>
              <a:rPr lang="en-US" altLang="ja-JP" sz="2400" dirty="0">
                <a:solidFill>
                  <a:srgbClr val="FFFFFF"/>
                </a:solidFill>
                <a:latin typeface="A-OTF 新ゴ Pr6N R"/>
                <a:ea typeface="A-OTF 新ゴ Pr6N R"/>
                <a:cs typeface="A-OTF 新ゴ Pr6N R"/>
              </a:rPr>
            </a:br>
            <a:r>
              <a:rPr lang="ja-JP" altLang="en-US" sz="4000" dirty="0">
                <a:solidFill>
                  <a:srgbClr val="FFFFFF"/>
                </a:solidFill>
                <a:latin typeface="A-OTF 新ゴ Pr6N R"/>
                <a:ea typeface="A-OTF 新ゴ Pr6N R"/>
                <a:cs typeface="A-OTF 新ゴ Pr6N R"/>
              </a:rPr>
              <a:t>ドラマ大枠の特徴量の視聴率寄与</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26</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99076263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27</a:t>
            </a:fld>
            <a:endParaRPr lang="es-ES" altLang="ja-JP">
              <a:latin typeface="A-OTF 新ゴ Pr6N R"/>
              <a:ea typeface="A-OTF 新ゴ Pr6N R"/>
              <a:cs typeface="A-OTF 新ゴ Pr6N R"/>
            </a:endParaRPr>
          </a:p>
        </p:txBody>
      </p:sp>
      <p:sp>
        <p:nvSpPr>
          <p:cNvPr id="8"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◆①</a:t>
            </a:r>
            <a:r>
              <a:rPr lang="ja-JP" altLang="en-US" sz="3600" dirty="0" smtClean="0">
                <a:latin typeface="A-OTF 新ゴ Pr6N R"/>
                <a:ea typeface="A-OTF 新ゴ Pr6N R"/>
                <a:cs typeface="A-OTF 新ゴ Pr6N R"/>
              </a:rPr>
              <a:t>分析</a:t>
            </a:r>
            <a:r>
              <a:rPr lang="ja-JP" altLang="en-US" sz="3600" dirty="0">
                <a:latin typeface="A-OTF 新ゴ Pr6N R"/>
                <a:ea typeface="A-OTF 新ゴ Pr6N R"/>
                <a:cs typeface="A-OTF 新ゴ Pr6N R"/>
              </a:rPr>
              <a:t>の目的</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r>
              <a:rPr lang="ja-JP" altLang="en-US" dirty="0">
                <a:latin typeface="A-OTF 新ゴ Pr6N R"/>
                <a:ea typeface="A-OTF 新ゴ Pr6N R"/>
                <a:cs typeface="A-OTF 新ゴ Pr6N R"/>
              </a:rPr>
              <a:t>ドラマの</a:t>
            </a:r>
            <a:r>
              <a:rPr lang="ja-JP" altLang="en-US" dirty="0" smtClean="0">
                <a:latin typeface="A-OTF 新ゴ Pr6N R"/>
                <a:ea typeface="A-OTF 新ゴ Pr6N R"/>
                <a:cs typeface="A-OTF 新ゴ Pr6N R"/>
              </a:rPr>
              <a:t>出演者</a:t>
            </a: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人気ランキング、事務所</a:t>
            </a:r>
            <a:r>
              <a:rPr lang="en-US" altLang="ja-JP" sz="1400" dirty="0" smtClean="0">
                <a:latin typeface="A-OTF 新ゴ Pr6N R"/>
                <a:ea typeface="A-OTF 新ゴ Pr6N R"/>
                <a:cs typeface="A-OTF 新ゴ Pr6N R"/>
              </a:rPr>
              <a:t>)</a:t>
            </a:r>
            <a:r>
              <a:rPr lang="ja-JP" altLang="en-US" dirty="0" smtClean="0">
                <a:latin typeface="A-OTF 新ゴ Pr6N R"/>
                <a:ea typeface="A-OTF 新ゴ Pr6N R"/>
                <a:cs typeface="A-OTF 新ゴ Pr6N R"/>
              </a:rPr>
              <a:t>、続編かどうか、原作の有無、</a:t>
            </a:r>
            <a:endParaRPr lang="en-US" altLang="ja-JP" dirty="0" smtClean="0">
              <a:latin typeface="A-OTF 新ゴ Pr6N R"/>
              <a:ea typeface="A-OTF 新ゴ Pr6N R"/>
              <a:cs typeface="A-OTF 新ゴ Pr6N R"/>
            </a:endParaRPr>
          </a:p>
          <a:p>
            <a:pPr lvl="0">
              <a:lnSpc>
                <a:spcPct val="110000"/>
              </a:lnSpc>
              <a:spcBef>
                <a:spcPts val="0"/>
              </a:spcBef>
              <a:spcAft>
                <a:spcPts val="0"/>
              </a:spcAft>
              <a:buClr>
                <a:srgbClr val="000000"/>
              </a:buClr>
              <a:buSzPts val="1400"/>
            </a:pPr>
            <a:r>
              <a:rPr lang="ja-JP" altLang="en-US" dirty="0" smtClean="0">
                <a:latin typeface="A-OTF 新ゴ Pr6N R"/>
                <a:ea typeface="A-OTF 新ゴ Pr6N R"/>
                <a:cs typeface="A-OTF 新ゴ Pr6N R"/>
              </a:rPr>
              <a:t>などの特徴量と、そのドラマの視聴率との相関を分析することで、今後</a:t>
            </a:r>
            <a:r>
              <a:rPr lang="ja-JP" altLang="en-US" dirty="0">
                <a:latin typeface="A-OTF 新ゴ Pr6N R"/>
                <a:ea typeface="A-OTF 新ゴ Pr6N R"/>
                <a:cs typeface="A-OTF 新ゴ Pr6N R"/>
              </a:rPr>
              <a:t>の制作</a:t>
            </a:r>
            <a:r>
              <a:rPr lang="ja-JP" altLang="en-US" dirty="0" smtClean="0">
                <a:latin typeface="A-OTF 新ゴ Pr6N R"/>
                <a:ea typeface="A-OTF 新ゴ Pr6N R"/>
                <a:cs typeface="A-OTF 新ゴ Pr6N R"/>
              </a:rPr>
              <a:t>ノウハウを蓄積する。</a:t>
            </a:r>
            <a:endParaRPr lang="en-US" altLang="ja-JP" dirty="0" smtClean="0">
              <a:latin typeface="A-OTF 新ゴ Pr6N R"/>
              <a:ea typeface="A-OTF 新ゴ Pr6N R"/>
              <a:cs typeface="A-OTF 新ゴ Pr6N R"/>
            </a:endParaRPr>
          </a:p>
          <a:p>
            <a:pPr lvl="0">
              <a:lnSpc>
                <a:spcPct val="110000"/>
              </a:lnSpc>
              <a:spcBef>
                <a:spcPts val="0"/>
              </a:spcBef>
              <a:spcAft>
                <a:spcPts val="0"/>
              </a:spcAft>
              <a:buClr>
                <a:srgbClr val="000000"/>
              </a:buClr>
              <a:buSzPts val="1400"/>
            </a:pPr>
            <a:endParaRPr lang="en-US" altLang="ja-JP" sz="700" dirty="0" smtClean="0">
              <a:latin typeface="A-OTF 新ゴ Pr6N R"/>
              <a:ea typeface="A-OTF 新ゴ Pr6N R"/>
              <a:cs typeface="A-OTF 新ゴ Pr6N R"/>
            </a:endParaRPr>
          </a:p>
          <a:p>
            <a:pPr lvl="0">
              <a:lnSpc>
                <a:spcPct val="110000"/>
              </a:lnSpc>
              <a:spcBef>
                <a:spcPts val="0"/>
              </a:spcBef>
              <a:spcAft>
                <a:spcPts val="0"/>
              </a:spcAft>
              <a:buClr>
                <a:srgbClr val="000000"/>
              </a:buClr>
              <a:buSzPts val="1400"/>
            </a:pPr>
            <a:r>
              <a:rPr lang="ja-JP" altLang="en-US" dirty="0" smtClean="0">
                <a:latin typeface="A-OTF 新ゴ Pr6N R"/>
                <a:ea typeface="A-OTF 新ゴ Pr6N R"/>
                <a:cs typeface="A-OTF 新ゴ Pr6N R"/>
              </a:rPr>
              <a:t>その過程で、放送枠が持っているポテンシャル、クールによる影響、年単位での視聴率推移なども算出する</a:t>
            </a:r>
            <a:endParaRPr lang="en-US" altLang="ja-JP" dirty="0" smtClean="0">
              <a:latin typeface="A-OTF 新ゴ Pr6N R"/>
              <a:ea typeface="A-OTF 新ゴ Pr6N R"/>
              <a:cs typeface="A-OTF 新ゴ Pr6N R"/>
            </a:endParaRPr>
          </a:p>
        </p:txBody>
      </p:sp>
      <p:sp>
        <p:nvSpPr>
          <p:cNvPr id="2" name="正方形/長方形 1"/>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ドラマ</a:t>
            </a:r>
            <a:r>
              <a:rPr lang="ja-JP" altLang="en-US" sz="2000" dirty="0">
                <a:latin typeface="A-OTF 新ゴ Pr6N R"/>
                <a:ea typeface="A-OTF 新ゴ Pr6N R"/>
                <a:cs typeface="A-OTF 新ゴ Pr6N R"/>
              </a:rPr>
              <a:t>大枠の特徴量の視聴率寄与</a:t>
            </a:r>
            <a:endParaRPr lang="ja-JP" altLang="en-US" sz="2000" dirty="0"/>
          </a:p>
        </p:txBody>
      </p:sp>
      <p:pic>
        <p:nvPicPr>
          <p:cNvPr id="4" name="図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60032" y="3933056"/>
            <a:ext cx="3779923" cy="2417847"/>
          </a:xfrm>
          <a:prstGeom prst="rect">
            <a:avLst/>
          </a:prstGeom>
        </p:spPr>
      </p:pic>
      <p:pic>
        <p:nvPicPr>
          <p:cNvPr id="7" name="図 6"/>
          <p:cNvPicPr>
            <a:picLocks noChangeAspect="1"/>
          </p:cNvPicPr>
          <p:nvPr/>
        </p:nvPicPr>
        <p:blipFill>
          <a:blip r:embed="rId5"/>
          <a:stretch>
            <a:fillRect/>
          </a:stretch>
        </p:blipFill>
        <p:spPr>
          <a:xfrm>
            <a:off x="899592" y="4509120"/>
            <a:ext cx="2623967" cy="1746131"/>
          </a:xfrm>
          <a:prstGeom prst="rect">
            <a:avLst/>
          </a:prstGeom>
        </p:spPr>
      </p:pic>
      <p:sp>
        <p:nvSpPr>
          <p:cNvPr id="11" name="正方形/長方形 10"/>
          <p:cNvSpPr/>
          <p:nvPr/>
        </p:nvSpPr>
        <p:spPr>
          <a:xfrm>
            <a:off x="827584" y="3789040"/>
            <a:ext cx="3236784" cy="738664"/>
          </a:xfrm>
          <a:prstGeom prst="rect">
            <a:avLst/>
          </a:prstGeom>
        </p:spPr>
        <p:txBody>
          <a:bodyPr wrap="none">
            <a:spAutoFit/>
          </a:bodyPr>
          <a:lstStyle/>
          <a:p>
            <a:r>
              <a:rPr lang="ja-JP" altLang="en-US" sz="1400" dirty="0">
                <a:latin typeface="A-OTF 新ゴ Pr6N R"/>
                <a:ea typeface="A-OTF 新ゴ Pr6N R"/>
                <a:cs typeface="A-OTF 新ゴ Pr6N R"/>
              </a:rPr>
              <a:t>放送枠が持っている</a:t>
            </a:r>
            <a:r>
              <a:rPr lang="ja-JP" altLang="en-US" sz="1400" dirty="0" smtClean="0">
                <a:latin typeface="A-OTF 新ゴ Pr6N R"/>
                <a:ea typeface="A-OTF 新ゴ Pr6N R"/>
                <a:cs typeface="A-OTF 新ゴ Pr6N R"/>
              </a:rPr>
              <a:t>ポテンシャルを、</a:t>
            </a:r>
            <a:endParaRPr lang="en-US" altLang="ja-JP" sz="1400" dirty="0" smtClean="0">
              <a:latin typeface="A-OTF 新ゴ Pr6N R"/>
              <a:ea typeface="A-OTF 新ゴ Pr6N R"/>
              <a:cs typeface="A-OTF 新ゴ Pr6N R"/>
            </a:endParaRPr>
          </a:p>
          <a:p>
            <a:r>
              <a:rPr lang="ja-JP" altLang="en-US" sz="1400" dirty="0" smtClean="0">
                <a:latin typeface="A-OTF 新ゴ Pr6N R"/>
                <a:ea typeface="A-OTF 新ゴ Pr6N R"/>
                <a:cs typeface="A-OTF 新ゴ Pr6N R"/>
              </a:rPr>
              <a:t>業界用語で「磁場」と言うが、</a:t>
            </a:r>
            <a:endParaRPr lang="en-US" altLang="ja-JP" sz="1400" dirty="0" smtClean="0">
              <a:latin typeface="A-OTF 新ゴ Pr6N R"/>
              <a:ea typeface="A-OTF 新ゴ Pr6N R"/>
              <a:cs typeface="A-OTF 新ゴ Pr6N R"/>
            </a:endParaRPr>
          </a:p>
          <a:p>
            <a:r>
              <a:rPr lang="ja-JP" altLang="en-US" sz="1400" dirty="0" smtClean="0">
                <a:latin typeface="A-OTF 新ゴ Pr6N R"/>
                <a:ea typeface="A-OTF 新ゴ Pr6N R"/>
                <a:cs typeface="A-OTF 新ゴ Pr6N R"/>
              </a:rPr>
              <a:t>経験による感覚値でしかない。</a:t>
            </a:r>
            <a:endParaRPr lang="ja-JP" altLang="en-US" sz="1400" dirty="0"/>
          </a:p>
        </p:txBody>
      </p:sp>
    </p:spTree>
    <p:extLst>
      <p:ext uri="{BB962C8B-B14F-4D97-AF65-F5344CB8AC3E}">
        <p14:creationId xmlns:p14="http://schemas.microsoft.com/office/powerpoint/2010/main" val="42801553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28</a:t>
            </a:fld>
            <a:endParaRPr lang="es-ES" altLang="ja-JP">
              <a:latin typeface="A-OTF 新ゴ Pr6N R"/>
              <a:ea typeface="A-OTF 新ゴ Pr6N R"/>
              <a:cs typeface="A-OTF 新ゴ Pr6N R"/>
            </a:endParaRPr>
          </a:p>
        </p:txBody>
      </p:sp>
      <p:sp>
        <p:nvSpPr>
          <p:cNvPr id="16" name="Google Shape;91;p19"/>
          <p:cNvSpPr/>
          <p:nvPr/>
        </p:nvSpPr>
        <p:spPr>
          <a:xfrm>
            <a:off x="328633" y="1590650"/>
            <a:ext cx="1486200" cy="12201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7" name="Google Shape;92;p19"/>
          <p:cNvSpPr txBox="1">
            <a:spLocks noGrp="1"/>
          </p:cNvSpPr>
          <p:nvPr>
            <p:ph type="title"/>
          </p:nvPr>
        </p:nvSpPr>
        <p:spPr>
          <a:xfrm>
            <a:off x="0" y="104752"/>
            <a:ext cx="9036495" cy="890400"/>
          </a:xfrm>
          <a:prstGeom prst="rect">
            <a:avLst/>
          </a:prstGeom>
          <a:noFill/>
          <a:ln>
            <a:noFill/>
          </a:ln>
        </p:spPr>
        <p:txBody>
          <a:bodyPr spcFirstLastPara="1" wrap="square" lIns="91425" tIns="91425" rIns="91425" bIns="91425" anchor="ctr" anchorCtr="0">
            <a:noAutofit/>
          </a:bodyPr>
          <a:lstStyle/>
          <a:p>
            <a:pPr lvl="0">
              <a:spcBef>
                <a:spcPts val="0"/>
              </a:spcBef>
              <a:spcAft>
                <a:spcPts val="0"/>
              </a:spcAft>
              <a:buClr>
                <a:srgbClr val="FFFFFF"/>
              </a:buClr>
            </a:pPr>
            <a:r>
              <a:rPr lang="ja-JP" altLang="en-US" sz="3200" dirty="0" smtClean="0">
                <a:latin typeface="A-OTF 新ゴ Pr6N R"/>
                <a:ea typeface="A-OTF 新ゴ Pr6N R"/>
                <a:cs typeface="A-OTF 新ゴ Pr6N R"/>
              </a:rPr>
              <a:t>メイン</a:t>
            </a:r>
            <a:r>
              <a:rPr lang="en-US" altLang="ja-JP"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番組表</a:t>
            </a:r>
            <a:r>
              <a:rPr lang="ja-JP" altLang="en-US" sz="3200" dirty="0">
                <a:latin typeface="A-OTF 新ゴ Pr6N R"/>
                <a:ea typeface="A-OTF 新ゴ Pr6N R"/>
                <a:cs typeface="A-OTF 新ゴ Pr6N R"/>
              </a:rPr>
              <a:t>の自然言語処理と</a:t>
            </a:r>
            <a:r>
              <a:rPr lang="ja-JP" altLang="en-US" sz="3200" dirty="0" smtClean="0">
                <a:latin typeface="A-OTF 新ゴ Pr6N R"/>
                <a:ea typeface="A-OTF 新ゴ Pr6N R"/>
                <a:cs typeface="A-OTF 新ゴ Pr6N R"/>
              </a:rPr>
              <a:t>視聴率</a:t>
            </a:r>
            <a:r>
              <a:rPr lang="en-US" altLang="en-US"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の概要</a:t>
            </a:r>
            <a:endParaRPr sz="3000" b="1" i="0" u="none" strike="noStrike" cap="none" dirty="0">
              <a:solidFill>
                <a:srgbClr val="FFFFFF"/>
              </a:solidFill>
              <a:latin typeface="A-OTF 新ゴ Pr6N R"/>
              <a:ea typeface="A-OTF 新ゴ Pr6N R"/>
              <a:cs typeface="A-OTF 新ゴ Pr6N R"/>
            </a:endParaRPr>
          </a:p>
        </p:txBody>
      </p:sp>
      <p:sp>
        <p:nvSpPr>
          <p:cNvPr id="19" name="Google Shape;95;p19"/>
          <p:cNvSpPr/>
          <p:nvPr/>
        </p:nvSpPr>
        <p:spPr>
          <a:xfrm>
            <a:off x="328633" y="3190725"/>
            <a:ext cx="1486200" cy="12060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0" name="Google Shape;96;p19"/>
          <p:cNvSpPr/>
          <p:nvPr/>
        </p:nvSpPr>
        <p:spPr>
          <a:xfrm>
            <a:off x="287050" y="4799350"/>
            <a:ext cx="1527900" cy="12687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21" name="Google Shape;97;p19"/>
          <p:cNvSpPr txBox="1"/>
          <p:nvPr/>
        </p:nvSpPr>
        <p:spPr>
          <a:xfrm>
            <a:off x="1834850" y="3190733"/>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以下をスクレイピング</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・各回の視聴率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・ドラマの出演者情報</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b="1" dirty="0" smtClean="0">
                <a:latin typeface="A-OTF 新ゴ Pr6N R"/>
                <a:ea typeface="A-OTF 新ゴ Pr6N R"/>
                <a:cs typeface="A-OTF 新ゴ Pr6N R"/>
              </a:rPr>
              <a:t>・出演者のランク、</a:t>
            </a:r>
            <a:endParaRPr lang="en-US" altLang="ja-JP" b="1"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b="1" dirty="0">
                <a:latin typeface="A-OTF 新ゴ Pr6N R"/>
                <a:ea typeface="A-OTF 新ゴ Pr6N R"/>
                <a:cs typeface="A-OTF 新ゴ Pr6N R"/>
              </a:rPr>
              <a:t>　</a:t>
            </a:r>
            <a:r>
              <a:rPr lang="ja-JP" altLang="en-US" b="1" dirty="0" smtClean="0">
                <a:latin typeface="A-OTF 新ゴ Pr6N R"/>
                <a:ea typeface="A-OTF 新ゴ Pr6N R"/>
                <a:cs typeface="A-OTF 新ゴ Pr6N R"/>
              </a:rPr>
              <a:t>事務所、</a:t>
            </a:r>
            <a:endParaRPr lang="en-US" altLang="ja-JP" b="1"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b="1" dirty="0">
                <a:latin typeface="A-OTF 新ゴ Pr6N R"/>
                <a:ea typeface="A-OTF 新ゴ Pr6N R"/>
                <a:cs typeface="A-OTF 新ゴ Pr6N R"/>
              </a:rPr>
              <a:t>　</a:t>
            </a:r>
            <a:endParaRPr b="1" dirty="0">
              <a:latin typeface="A-OTF 新ゴ Pr6N R"/>
              <a:ea typeface="A-OTF 新ゴ Pr6N R"/>
              <a:cs typeface="A-OTF 新ゴ Pr6N R"/>
            </a:endParaRPr>
          </a:p>
        </p:txBody>
      </p:sp>
      <p:sp>
        <p:nvSpPr>
          <p:cNvPr id="22" name="Google Shape;98;p19"/>
          <p:cNvSpPr/>
          <p:nvPr/>
        </p:nvSpPr>
        <p:spPr>
          <a:xfrm rot="10800000">
            <a:off x="4508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99;p19"/>
          <p:cNvSpPr/>
          <p:nvPr/>
        </p:nvSpPr>
        <p:spPr>
          <a:xfrm>
            <a:off x="870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24" name="Google Shape;100;p19"/>
          <p:cNvSpPr/>
          <p:nvPr/>
        </p:nvSpPr>
        <p:spPr>
          <a:xfrm>
            <a:off x="1184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25" name="Google Shape;101;p19"/>
          <p:cNvSpPr/>
          <p:nvPr/>
        </p:nvSpPr>
        <p:spPr>
          <a:xfrm>
            <a:off x="144594" y="4621493"/>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26" name="Google Shape;102;p19"/>
          <p:cNvSpPr/>
          <p:nvPr/>
        </p:nvSpPr>
        <p:spPr>
          <a:xfrm rot="10800000">
            <a:off x="429303" y="4459300"/>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cxnSp>
        <p:nvCxnSpPr>
          <p:cNvPr id="27" name="Google Shape;103;p19"/>
          <p:cNvCxnSpPr/>
          <p:nvPr/>
        </p:nvCxnSpPr>
        <p:spPr>
          <a:xfrm>
            <a:off x="19110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28" name="Google Shape;104;p19"/>
          <p:cNvSpPr txBox="1"/>
          <p:nvPr/>
        </p:nvSpPr>
        <p:spPr>
          <a:xfrm>
            <a:off x="19593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sp>
        <p:nvSpPr>
          <p:cNvPr id="29" name="Google Shape;105;p19"/>
          <p:cNvSpPr txBox="1"/>
          <p:nvPr/>
        </p:nvSpPr>
        <p:spPr>
          <a:xfrm>
            <a:off x="1834850" y="4799358"/>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・目的変数は視聴率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・特徴量は出演者</a:t>
            </a:r>
            <a:r>
              <a:rPr lang="ja-JP" altLang="en-US" sz="1200" dirty="0" smtClean="0">
                <a:latin typeface="A-OTF 新ゴ Pr6N R"/>
                <a:ea typeface="A-OTF 新ゴ Pr6N R"/>
                <a:cs typeface="A-OTF 新ゴ Pr6N R"/>
              </a:rPr>
              <a:t>など</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・モデルは線形回帰、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決定木</a:t>
            </a:r>
            <a:endParaRPr lang="en-US" altLang="ja-JP" dirty="0" smtClean="0">
              <a:latin typeface="A-OTF 新ゴ Pr6N R"/>
              <a:ea typeface="A-OTF 新ゴ Pr6N R"/>
              <a:cs typeface="A-OTF 新ゴ Pr6N R"/>
            </a:endParaRPr>
          </a:p>
        </p:txBody>
      </p:sp>
      <p:sp>
        <p:nvSpPr>
          <p:cNvPr id="30" name="Google Shape;106;p19"/>
          <p:cNvSpPr/>
          <p:nvPr/>
        </p:nvSpPr>
        <p:spPr>
          <a:xfrm>
            <a:off x="4630450" y="3122950"/>
            <a:ext cx="1527900" cy="12687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1" name="Google Shape;107;p19"/>
          <p:cNvSpPr/>
          <p:nvPr/>
        </p:nvSpPr>
        <p:spPr>
          <a:xfrm>
            <a:off x="4672033" y="1590650"/>
            <a:ext cx="1486200" cy="12201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2" name="Google Shape;108;p19"/>
          <p:cNvSpPr/>
          <p:nvPr/>
        </p:nvSpPr>
        <p:spPr>
          <a:xfrm rot="10800000">
            <a:off x="47942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3" name="Google Shape;109;p19"/>
          <p:cNvSpPr txBox="1"/>
          <p:nvPr/>
        </p:nvSpPr>
        <p:spPr>
          <a:xfrm>
            <a:off x="6178250" y="1599325"/>
            <a:ext cx="2786237" cy="798000"/>
          </a:xfrm>
          <a:prstGeom prst="rect">
            <a:avLst/>
          </a:prstGeom>
          <a:noFill/>
          <a:ln>
            <a:noFill/>
          </a:ln>
        </p:spPr>
        <p:txBody>
          <a:bodyPr spcFirstLastPara="1" wrap="square" lIns="91425" tIns="45700" rIns="91425" bIns="45700" anchor="t" anchorCtr="0">
            <a:noAutofit/>
          </a:bodyPr>
          <a:lstStyle/>
          <a:p>
            <a:pPr lvl="0">
              <a:spcBef>
                <a:spcPts val="0"/>
              </a:spcBef>
              <a:spcAft>
                <a:spcPts val="0"/>
              </a:spcAft>
              <a:buClr>
                <a:srgbClr val="000000"/>
              </a:buClr>
              <a:buSzPts val="1400"/>
            </a:pPr>
            <a:r>
              <a:rPr lang="ja-JP" altLang="en-US" dirty="0">
                <a:latin typeface="A-OTF 新ゴ Pr6N R"/>
                <a:ea typeface="A-OTF 新ゴ Pr6N R"/>
                <a:cs typeface="A-OTF 新ゴ Pr6N R"/>
              </a:rPr>
              <a:t>ドラマの出演者、</a:t>
            </a:r>
          </a:p>
          <a:p>
            <a:pPr lvl="0">
              <a:spcBef>
                <a:spcPts val="0"/>
              </a:spcBef>
              <a:spcAft>
                <a:spcPts val="0"/>
              </a:spcAft>
              <a:buClr>
                <a:srgbClr val="000000"/>
              </a:buClr>
              <a:buSzPts val="1400"/>
            </a:pPr>
            <a:r>
              <a:rPr lang="ja-JP" altLang="en-US" dirty="0">
                <a:latin typeface="A-OTF 新ゴ Pr6N R"/>
                <a:ea typeface="A-OTF 新ゴ Pr6N R"/>
                <a:cs typeface="A-OTF 新ゴ Pr6N R"/>
              </a:rPr>
              <a:t>その所属事務所など</a:t>
            </a: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の寄与度を</a:t>
            </a:r>
            <a:r>
              <a:rPr lang="ja-JP" altLang="en-US" dirty="0">
                <a:latin typeface="A-OTF 新ゴ Pr6N R"/>
                <a:ea typeface="A-OTF 新ゴ Pr6N R"/>
                <a:cs typeface="A-OTF 新ゴ Pr6N R"/>
              </a:rPr>
              <a:t>知る</a:t>
            </a:r>
            <a:endParaRPr lang="ja-JP" altLang="en-US" sz="1050" dirty="0">
              <a:latin typeface="A-OTF 新ゴ Pr6N R"/>
              <a:ea typeface="A-OTF 新ゴ Pr6N R"/>
              <a:cs typeface="A-OTF 新ゴ Pr6N R"/>
            </a:endParaRPr>
          </a:p>
          <a:p>
            <a:pPr lvl="0">
              <a:spcBef>
                <a:spcPts val="0"/>
              </a:spcBef>
              <a:spcAft>
                <a:spcPts val="0"/>
              </a:spcAft>
              <a:buClr>
                <a:srgbClr val="000000"/>
              </a:buClr>
              <a:buSzPts val="1400"/>
            </a:pPr>
            <a:r>
              <a:rPr lang="en-US" altLang="ja-JP" sz="1400" dirty="0">
                <a:latin typeface="A-OTF 新ゴ Pr6N R"/>
                <a:ea typeface="A-OTF 新ゴ Pr6N R"/>
                <a:cs typeface="A-OTF 新ゴ Pr6N R"/>
              </a:rPr>
              <a:t>(</a:t>
            </a:r>
            <a:r>
              <a:rPr lang="ja-JP" altLang="en-US" sz="1400" dirty="0">
                <a:latin typeface="A-OTF 新ゴ Pr6N R"/>
                <a:ea typeface="A-OTF 新ゴ Pr6N R"/>
                <a:cs typeface="A-OTF 新ゴ Pr6N R"/>
              </a:rPr>
              <a:t>今後の制作ノウハウとして</a:t>
            </a:r>
          </a:p>
          <a:p>
            <a:pPr lvl="0">
              <a:spcBef>
                <a:spcPts val="0"/>
              </a:spcBef>
              <a:spcAft>
                <a:spcPts val="0"/>
              </a:spcAft>
              <a:buClr>
                <a:srgbClr val="000000"/>
              </a:buClr>
              <a:buSzPts val="1400"/>
            </a:pPr>
            <a:r>
              <a:rPr lang="ja-JP" altLang="en-US" sz="1400" dirty="0">
                <a:latin typeface="A-OTF 新ゴ Pr6N R"/>
                <a:ea typeface="A-OTF 新ゴ Pr6N R"/>
                <a:cs typeface="A-OTF 新ゴ Pr6N R"/>
              </a:rPr>
              <a:t> 蓄積</a:t>
            </a:r>
            <a:r>
              <a:rPr lang="en-US" altLang="ja-JP" sz="1400" dirty="0">
                <a:latin typeface="A-OTF 新ゴ Pr6N R"/>
                <a:ea typeface="A-OTF 新ゴ Pr6N R"/>
                <a:cs typeface="A-OTF 新ゴ Pr6N R"/>
              </a:rPr>
              <a:t>)</a:t>
            </a:r>
            <a:endParaRPr lang="ja-JP" altLang="en-US" sz="1400" dirty="0">
              <a:latin typeface="A-OTF 新ゴ Pr6N R"/>
              <a:ea typeface="A-OTF 新ゴ Pr6N R"/>
              <a:cs typeface="A-OTF 新ゴ Pr6N R"/>
            </a:endParaRPr>
          </a:p>
          <a:p>
            <a:pPr lvl="0" algn="l" rtl="0">
              <a:spcBef>
                <a:spcPts val="0"/>
              </a:spcBef>
              <a:spcAft>
                <a:spcPts val="0"/>
              </a:spcAft>
              <a:buClr>
                <a:schemeClr val="dk1"/>
              </a:buClr>
              <a:buSzPts val="1400"/>
            </a:pPr>
            <a:endParaRPr lang="en-US" altLang="ja-JP" dirty="0" smtClean="0">
              <a:latin typeface="A-OTF 新ゴ Pr6N R"/>
              <a:ea typeface="A-OTF 新ゴ Pr6N R"/>
              <a:cs typeface="A-OTF 新ゴ Pr6N R"/>
            </a:endParaRPr>
          </a:p>
        </p:txBody>
      </p:sp>
      <p:sp>
        <p:nvSpPr>
          <p:cNvPr id="34" name="Google Shape;110;p19"/>
          <p:cNvSpPr/>
          <p:nvPr/>
        </p:nvSpPr>
        <p:spPr>
          <a:xfrm>
            <a:off x="44304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35" name="Google Shape;111;p19"/>
          <p:cNvSpPr/>
          <p:nvPr/>
        </p:nvSpPr>
        <p:spPr>
          <a:xfrm>
            <a:off x="44618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36" name="Google Shape;112;p19"/>
          <p:cNvCxnSpPr/>
          <p:nvPr/>
        </p:nvCxnSpPr>
        <p:spPr>
          <a:xfrm>
            <a:off x="62544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37" name="Google Shape;113;p19"/>
          <p:cNvSpPr txBox="1"/>
          <p:nvPr/>
        </p:nvSpPr>
        <p:spPr>
          <a:xfrm>
            <a:off x="63027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cxnSp>
        <p:nvCxnSpPr>
          <p:cNvPr id="38" name="Google Shape;115;p19"/>
          <p:cNvCxnSpPr>
            <a:stCxn id="20" idx="2"/>
            <a:endCxn id="31" idx="1"/>
          </p:cNvCxnSpPr>
          <p:nvPr/>
        </p:nvCxnSpPr>
        <p:spPr>
          <a:xfrm rot="16200000">
            <a:off x="927850" y="2323900"/>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39" name="Google Shape;116;p19"/>
          <p:cNvSpPr txBox="1"/>
          <p:nvPr/>
        </p:nvSpPr>
        <p:spPr>
          <a:xfrm>
            <a:off x="1834851" y="1599324"/>
            <a:ext cx="2688300" cy="1181603"/>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ドラマの出演者、</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その所属事務所など</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の重要度を知る</a:t>
            </a:r>
            <a:endParaRPr lang="en-US" altLang="ja-JP" sz="105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今後の制作ノウハウとして</a:t>
            </a:r>
            <a:endParaRPr lang="en-US" altLang="ja-JP" sz="140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a:latin typeface="A-OTF 新ゴ Pr6N R"/>
                <a:ea typeface="A-OTF 新ゴ Pr6N R"/>
                <a:cs typeface="A-OTF 新ゴ Pr6N R"/>
              </a:rPr>
              <a:t> </a:t>
            </a:r>
            <a:r>
              <a:rPr lang="ja-JP" altLang="en-US" sz="1400" dirty="0" smtClean="0">
                <a:latin typeface="A-OTF 新ゴ Pr6N R"/>
                <a:ea typeface="A-OTF 新ゴ Pr6N R"/>
                <a:cs typeface="A-OTF 新ゴ Pr6N R"/>
              </a:rPr>
              <a:t>蓄積</a:t>
            </a:r>
            <a:r>
              <a:rPr lang="en-US" altLang="ja-JP" sz="1400" dirty="0" smtClean="0">
                <a:latin typeface="A-OTF 新ゴ Pr6N R"/>
                <a:ea typeface="A-OTF 新ゴ Pr6N R"/>
                <a:cs typeface="A-OTF 新ゴ Pr6N R"/>
              </a:rPr>
              <a:t>)</a:t>
            </a:r>
            <a:endParaRPr sz="1400" dirty="0">
              <a:latin typeface="A-OTF 新ゴ Pr6N R"/>
              <a:ea typeface="A-OTF 新ゴ Pr6N R"/>
              <a:cs typeface="A-OTF 新ゴ Pr6N R"/>
            </a:endParaRPr>
          </a:p>
        </p:txBody>
      </p:sp>
      <p:sp>
        <p:nvSpPr>
          <p:cNvPr id="41" name="Google Shape;109;p19"/>
          <p:cNvSpPr txBox="1"/>
          <p:nvPr/>
        </p:nvSpPr>
        <p:spPr>
          <a:xfrm>
            <a:off x="6192688" y="3284984"/>
            <a:ext cx="2843808" cy="798000"/>
          </a:xfrm>
          <a:prstGeom prst="rect">
            <a:avLst/>
          </a:prstGeom>
          <a:noFill/>
          <a:ln>
            <a:noFill/>
          </a:ln>
        </p:spPr>
        <p:txBody>
          <a:bodyPr spcFirstLastPara="1" wrap="square" lIns="91425" tIns="45700" rIns="91425" bIns="45700" anchor="t" anchorCtr="0">
            <a:noAutofit/>
          </a:bodyPr>
          <a:lstStyle/>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結果を制作現場に</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アンオフィシャルに共有</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409650716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29</a:t>
            </a:fld>
            <a:endParaRPr lang="es-ES" altLang="ja-JP"/>
          </a:p>
        </p:txBody>
      </p:sp>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◆②</a:t>
            </a:r>
            <a:r>
              <a:rPr lang="ja-JP" altLang="en-US" sz="3600" dirty="0" smtClean="0">
                <a:solidFill>
                  <a:schemeClr val="tx1"/>
                </a:solidFill>
                <a:latin typeface="A-OTF 新ゴ Pr6N R"/>
                <a:ea typeface="A-OTF 新ゴ Pr6N R"/>
                <a:cs typeface="A-OTF 新ゴ Pr6N R"/>
              </a:rPr>
              <a:t>データ収集</a:t>
            </a:r>
            <a:endParaRPr lang="es-ES" altLang="ja-JP" sz="2800" dirty="0">
              <a:solidFill>
                <a:schemeClr val="tx1"/>
              </a:solidFill>
              <a:latin typeface="A-OTF 新ゴ Pr6N R"/>
              <a:ea typeface="A-OTF 新ゴ Pr6N R"/>
              <a:cs typeface="A-OTF 新ゴ Pr6N R"/>
            </a:endParaRPr>
          </a:p>
        </p:txBody>
      </p:sp>
      <p:sp>
        <p:nvSpPr>
          <p:cNvPr id="19" name="正方形/長方形 18"/>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1800200"/>
          </a:xfrm>
          <a:prstGeom prst="roundRect">
            <a:avLst>
              <a:gd name="adj" fmla="val 8900"/>
            </a:avLst>
          </a:prstGeom>
          <a:solidFill>
            <a:srgbClr val="FFFFFF"/>
          </a:solidFill>
          <a:ln w="19050" cap="flat" cmpd="sng" algn="ctr">
            <a:solidFill>
              <a:srgbClr val="C50037"/>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メイン分析の際にスクレイピングした、平均視聴率をこちらでも利用。</a:t>
            </a:r>
            <a:endParaRPr lang="en-US" altLang="ja-JP" sz="1600" dirty="0" smtClean="0">
              <a:latin typeface="A-OTF 新ゴ Pr6N R"/>
              <a:ea typeface="A-OTF 新ゴ Pr6N R"/>
              <a:cs typeface="A-OTF 新ゴ Pr6N R"/>
            </a:endParaRPr>
          </a:p>
          <a:p>
            <a:r>
              <a:rPr lang="en-US" altLang="ja-JP" sz="1600" dirty="0" smtClean="0">
                <a:latin typeface="A-OTF 新ゴ Pr6N R"/>
                <a:ea typeface="A-OTF 新ゴ Pr6N R"/>
                <a:cs typeface="A-OTF 新ゴ Pr6N R"/>
              </a:rPr>
              <a:t>(2010</a:t>
            </a:r>
            <a:r>
              <a:rPr lang="ja-JP" altLang="en-US" sz="1600" dirty="0" smtClean="0">
                <a:latin typeface="A-OTF 新ゴ Pr6N R"/>
                <a:ea typeface="A-OTF 新ゴ Pr6N R"/>
                <a:cs typeface="A-OTF 新ゴ Pr6N R"/>
              </a:rPr>
              <a:t>年</a:t>
            </a:r>
            <a:r>
              <a:rPr lang="en-US" altLang="ja-JP" sz="1600" dirty="0" smtClean="0">
                <a:latin typeface="A-OTF 新ゴ Pr6N R"/>
                <a:ea typeface="A-OTF 新ゴ Pr6N R"/>
                <a:cs typeface="A-OTF 新ゴ Pr6N R"/>
              </a:rPr>
              <a:t>~2019</a:t>
            </a:r>
            <a:r>
              <a:rPr lang="ja-JP" altLang="en-US" sz="1600" dirty="0" smtClean="0">
                <a:latin typeface="A-OTF 新ゴ Pr6N R"/>
                <a:ea typeface="A-OTF 新ゴ Pr6N R"/>
                <a:cs typeface="A-OTF 新ゴ Pr6N R"/>
              </a:rPr>
              <a:t>年</a:t>
            </a:r>
            <a:r>
              <a:rPr lang="en-US" altLang="ja-JP" sz="1600" dirty="0" smtClean="0">
                <a:latin typeface="A-OTF 新ゴ Pr6N R"/>
                <a:ea typeface="A-OTF 新ゴ Pr6N R"/>
                <a:cs typeface="A-OTF 新ゴ Pr6N R"/>
              </a:rPr>
              <a:t>)</a:t>
            </a:r>
          </a:p>
          <a:p>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新規に出演者とそれに紐づくデータをメインで収集。</a:t>
            </a:r>
            <a:endParaRPr lang="en-US" altLang="ja-JP" sz="1600" dirty="0" smtClean="0">
              <a:latin typeface="A-OTF 新ゴ Pr6N R"/>
              <a:ea typeface="A-OTF 新ゴ Pr6N R"/>
              <a:cs typeface="A-OTF 新ゴ Pr6N R"/>
            </a:endParaRPr>
          </a:p>
          <a:p>
            <a:r>
              <a:rPr lang="en-US" altLang="en-US" sz="1600" dirty="0">
                <a:latin typeface="A-OTF 新ゴ Pr6N R"/>
                <a:ea typeface="A-OTF 新ゴ Pr6N R"/>
                <a:cs typeface="A-OTF 新ゴ Pr6N R"/>
              </a:rPr>
              <a:t>-</a:t>
            </a:r>
            <a:r>
              <a:rPr lang="ja-JP" altLang="en-US" sz="1600" dirty="0" smtClean="0">
                <a:latin typeface="A-OTF 新ゴ Pr6N R"/>
                <a:ea typeface="A-OTF 新ゴ Pr6N R"/>
                <a:cs typeface="A-OTF 新ゴ Pr6N R"/>
              </a:rPr>
              <a:t>日経エンタのタレントパワーランキングは、</a:t>
            </a:r>
            <a:r>
              <a:rPr lang="en-US" altLang="ja-JP" sz="1600" dirty="0" smtClean="0">
                <a:latin typeface="A-OTF 新ゴ Pr6N R"/>
                <a:ea typeface="A-OTF 新ゴ Pr6N R"/>
                <a:cs typeface="A-OTF 新ゴ Pr6N R"/>
              </a:rPr>
              <a:t>2008</a:t>
            </a:r>
            <a:r>
              <a:rPr lang="ja-JP" altLang="en-US" sz="1600" dirty="0" smtClean="0">
                <a:latin typeface="A-OTF 新ゴ Pr6N R"/>
                <a:ea typeface="A-OTF 新ゴ Pr6N R"/>
                <a:cs typeface="A-OTF 新ゴ Pr6N R"/>
              </a:rPr>
              <a:t>年以降の俳優ランキング</a:t>
            </a:r>
            <a:endParaRPr lang="en-US" altLang="ja-JP" sz="1600" dirty="0" smtClean="0">
              <a:latin typeface="A-OTF 新ゴ Pr6N R"/>
              <a:ea typeface="A-OTF 新ゴ Pr6N R"/>
              <a:cs typeface="A-OTF 新ゴ Pr6N R"/>
            </a:endParaRPr>
          </a:p>
          <a:p>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俳優の事務所は</a:t>
            </a:r>
            <a:r>
              <a:rPr lang="en-US" altLang="ja-JP" sz="1600" dirty="0" err="1" smtClean="0">
                <a:latin typeface="A-OTF 新ゴ Pr6N R"/>
                <a:ea typeface="A-OTF 新ゴ Pr6N R"/>
                <a:cs typeface="A-OTF 新ゴ Pr6N R"/>
              </a:rPr>
              <a:t>wikipedia</a:t>
            </a:r>
            <a:r>
              <a:rPr lang="ja-JP" altLang="en-US" sz="1600" dirty="0" smtClean="0">
                <a:latin typeface="A-OTF 新ゴ Pr6N R"/>
                <a:ea typeface="A-OTF 新ゴ Pr6N R"/>
                <a:cs typeface="A-OTF 新ゴ Pr6N R"/>
              </a:rPr>
              <a:t>からスクレイピング</a:t>
            </a:r>
            <a:endParaRPr lang="en-US" altLang="ja-JP" sz="1600" dirty="0" smtClean="0">
              <a:latin typeface="A-OTF 新ゴ Pr6N R"/>
              <a:ea typeface="A-OTF 新ゴ Pr6N R"/>
              <a:cs typeface="A-OTF 新ゴ Pr6N R"/>
            </a:endParaRPr>
          </a:p>
          <a:p>
            <a:r>
              <a:rPr lang="en-US" altLang="ja-JP" sz="1600" dirty="0">
                <a:latin typeface="A-OTF 新ゴ Pr6N R"/>
                <a:ea typeface="A-OTF 新ゴ Pr6N R"/>
                <a:cs typeface="A-OTF 新ゴ Pr6N R"/>
              </a:rPr>
              <a:t>-</a:t>
            </a:r>
            <a:r>
              <a:rPr lang="ja-JP" altLang="en-US" sz="1600" dirty="0" smtClean="0">
                <a:latin typeface="A-OTF 新ゴ Pr6N R"/>
                <a:ea typeface="A-OTF 新ゴ Pr6N R"/>
                <a:cs typeface="A-OTF 新ゴ Pr6N R"/>
              </a:rPr>
              <a:t>ドラマの原作の有無、続編か否かは、相当泥臭くアナログに調査</a:t>
            </a:r>
            <a:endParaRPr lang="en-US" altLang="ja-JP" sz="1600" dirty="0">
              <a:latin typeface="A-OTF 新ゴ Pr6N R"/>
              <a:ea typeface="A-OTF 新ゴ Pr6N R"/>
              <a:cs typeface="A-OTF 新ゴ Pr6N R"/>
            </a:endParaRPr>
          </a:p>
        </p:txBody>
      </p:sp>
      <p:pic>
        <p:nvPicPr>
          <p:cNvPr id="11" name="図 1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3528" y="3645025"/>
            <a:ext cx="4731421" cy="2989456"/>
          </a:xfrm>
          <a:prstGeom prst="rect">
            <a:avLst/>
          </a:prstGeom>
        </p:spPr>
      </p:pic>
      <p:pic>
        <p:nvPicPr>
          <p:cNvPr id="15" name="図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80112" y="3140968"/>
            <a:ext cx="2835751" cy="3199306"/>
          </a:xfrm>
          <a:prstGeom prst="rect">
            <a:avLst/>
          </a:prstGeom>
        </p:spPr>
      </p:pic>
      <p:pic>
        <p:nvPicPr>
          <p:cNvPr id="4" name="図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496" y="3328268"/>
            <a:ext cx="2019765" cy="2693020"/>
          </a:xfrm>
          <a:prstGeom prst="rect">
            <a:avLst/>
          </a:prstGeom>
        </p:spPr>
      </p:pic>
      <p:pic>
        <p:nvPicPr>
          <p:cNvPr id="8" name="図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36728" y="4365104"/>
            <a:ext cx="1055665" cy="1389598"/>
          </a:xfrm>
          <a:prstGeom prst="rect">
            <a:avLst/>
          </a:prstGeom>
        </p:spPr>
      </p:pic>
    </p:spTree>
    <p:extLst>
      <p:ext uri="{BB962C8B-B14F-4D97-AF65-F5344CB8AC3E}">
        <p14:creationId xmlns:p14="http://schemas.microsoft.com/office/powerpoint/2010/main" val="17640779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a:t>
            </a:fld>
            <a:endParaRPr lang="uk-UA">
              <a:uFillTx/>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7" name="タイトル 1"/>
          <p:cNvSpPr txBox="1">
            <a:spLocks/>
          </p:cNvSpPr>
          <p:nvPr/>
        </p:nvSpPr>
        <p:spPr bwMode="auto">
          <a:xfrm>
            <a:off x="143763" y="104752"/>
            <a:ext cx="8793600" cy="89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r>
              <a:rPr kumimoji="1" lang="ja-JP" altLang="en-US" smtClean="0"/>
              <a:t>日本の番組制作の現状</a:t>
            </a:r>
            <a:endParaRPr kumimoji="1" lang="ja-JP" altLang="en-US" dirty="0"/>
          </a:p>
        </p:txBody>
      </p:sp>
    </p:spTree>
    <p:extLst>
      <p:ext uri="{BB962C8B-B14F-4D97-AF65-F5344CB8AC3E}">
        <p14:creationId xmlns:p14="http://schemas.microsoft.com/office/powerpoint/2010/main" val="138356424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30</a:t>
            </a:fld>
            <a:endParaRPr lang="es-ES" altLang="ja-JP"/>
          </a:p>
        </p:txBody>
      </p:sp>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概要図</a:t>
            </a:r>
            <a:endParaRPr lang="es-ES" altLang="ja-JP" sz="2800" dirty="0">
              <a:solidFill>
                <a:schemeClr val="tx1"/>
              </a:solidFill>
              <a:latin typeface="A-OTF 新ゴ Pr6N R"/>
              <a:ea typeface="A-OTF 新ゴ Pr6N R"/>
              <a:cs typeface="A-OTF 新ゴ Pr6N R"/>
            </a:endParaRPr>
          </a:p>
        </p:txBody>
      </p:sp>
      <p:pic>
        <p:nvPicPr>
          <p:cNvPr id="8" name="図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4797" y="2852936"/>
            <a:ext cx="8564547" cy="3744416"/>
          </a:xfrm>
          <a:prstGeom prst="rect">
            <a:avLst/>
          </a:prstGeom>
        </p:spPr>
      </p:pic>
      <p:sp>
        <p:nvSpPr>
          <p:cNvPr id="17" name="テキスト ボックス 16"/>
          <p:cNvSpPr txBox="1"/>
          <p:nvPr/>
        </p:nvSpPr>
        <p:spPr>
          <a:xfrm>
            <a:off x="179512" y="1787332"/>
            <a:ext cx="4104456" cy="1569660"/>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説明変数は</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・出演者</a:t>
            </a:r>
            <a:r>
              <a:rPr lang="ja-JP" altLang="en-US" sz="2400" dirty="0">
                <a:latin typeface="A-OTF 新ゴ Pr6N R"/>
                <a:ea typeface="A-OTF 新ゴ Pr6N R"/>
                <a:cs typeface="A-OTF 新ゴ Pr6N R"/>
              </a:rPr>
              <a:t>(</a:t>
            </a:r>
            <a:r>
              <a:rPr lang="ja-JP" altLang="en-US" sz="2400" dirty="0" smtClean="0">
                <a:latin typeface="A-OTF 新ゴ Pr6N R"/>
                <a:ea typeface="A-OTF 新ゴ Pr6N R"/>
                <a:cs typeface="A-OTF 新ゴ Pr6N R"/>
              </a:rPr>
              <a:t>ランク、事務所</a:t>
            </a:r>
            <a:r>
              <a:rPr lang="en-US" altLang="ja-JP" sz="240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原作の有無、</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・放送枠</a:t>
            </a:r>
            <a:r>
              <a:rPr lang="en-US" altLang="ja-JP" sz="2400" dirty="0" err="1" smtClean="0">
                <a:latin typeface="A-OTF 新ゴ Pr6N R"/>
                <a:ea typeface="A-OTF 新ゴ Pr6N R"/>
                <a:cs typeface="A-OTF 新ゴ Pr6N R"/>
              </a:rPr>
              <a:t>etc</a:t>
            </a:r>
            <a:endParaRPr lang="en-US" altLang="ja-JP" sz="2400" dirty="0" smtClean="0">
              <a:latin typeface="A-OTF 新ゴ Pr6N R"/>
              <a:ea typeface="A-OTF 新ゴ Pr6N R"/>
              <a:cs typeface="A-OTF 新ゴ Pr6N R"/>
            </a:endParaRPr>
          </a:p>
        </p:txBody>
      </p:sp>
      <p:sp>
        <p:nvSpPr>
          <p:cNvPr id="27" name="テキスト ボックス 26"/>
          <p:cNvSpPr txBox="1"/>
          <p:nvPr/>
        </p:nvSpPr>
        <p:spPr>
          <a:xfrm>
            <a:off x="3851920" y="1772816"/>
            <a:ext cx="2952328"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モデルは線形回帰</a:t>
            </a:r>
          </a:p>
        </p:txBody>
      </p:sp>
      <p:sp>
        <p:nvSpPr>
          <p:cNvPr id="28" name="テキスト ボックス 27"/>
          <p:cNvSpPr txBox="1"/>
          <p:nvPr/>
        </p:nvSpPr>
        <p:spPr>
          <a:xfrm>
            <a:off x="6588224" y="1772816"/>
            <a:ext cx="2952328"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ドラマ平均視聴率</a:t>
            </a:r>
            <a:endParaRPr lang="en-US" altLang="ja-JP" dirty="0" smtClean="0">
              <a:latin typeface="A-OTF 新ゴ Pr6N R"/>
              <a:ea typeface="A-OTF 新ゴ Pr6N R"/>
              <a:cs typeface="A-OTF 新ゴ Pr6N R"/>
            </a:endParaRPr>
          </a:p>
        </p:txBody>
      </p:sp>
      <p:sp>
        <p:nvSpPr>
          <p:cNvPr id="13" name="正方形/長方形 12"/>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 </a:t>
            </a:r>
            <a:r>
              <a:rPr lang="ja-JP" altLang="en-US" sz="2000" dirty="0">
                <a:latin typeface="A-OTF 新ゴ Pr6N R"/>
                <a:ea typeface="A-OTF 新ゴ Pr6N R"/>
                <a:cs typeface="A-OTF 新ゴ Pr6N R"/>
              </a:rPr>
              <a:t>ドラマ大枠の特徴量の視聴率寄与</a:t>
            </a:r>
            <a:endParaRPr lang="ja-JP" altLang="en-US" sz="2000" dirty="0"/>
          </a:p>
        </p:txBody>
      </p:sp>
      <p:pic>
        <p:nvPicPr>
          <p:cNvPr id="14" name="図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3529" y="5046937"/>
            <a:ext cx="2376263" cy="1519989"/>
          </a:xfrm>
          <a:prstGeom prst="rect">
            <a:avLst/>
          </a:prstGeom>
        </p:spPr>
      </p:pic>
      <p:pic>
        <p:nvPicPr>
          <p:cNvPr id="10" name="図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33851" y="5153075"/>
            <a:ext cx="2225636" cy="1669227"/>
          </a:xfrm>
          <a:prstGeom prst="rect">
            <a:avLst/>
          </a:prstGeom>
        </p:spPr>
      </p:pic>
      <p:pic>
        <p:nvPicPr>
          <p:cNvPr id="11" name="図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885659">
            <a:off x="2508785" y="4729189"/>
            <a:ext cx="1845816" cy="615272"/>
          </a:xfrm>
          <a:prstGeom prst="rect">
            <a:avLst/>
          </a:prstGeom>
        </p:spPr>
      </p:pic>
    </p:spTree>
    <p:extLst>
      <p:ext uri="{BB962C8B-B14F-4D97-AF65-F5344CB8AC3E}">
        <p14:creationId xmlns:p14="http://schemas.microsoft.com/office/powerpoint/2010/main" val="15535592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16" name="角丸四角形 15"/>
          <p:cNvSpPr/>
          <p:nvPr/>
        </p:nvSpPr>
        <p:spPr bwMode="auto">
          <a:xfrm>
            <a:off x="539552" y="1340768"/>
            <a:ext cx="8280920" cy="518457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8329838"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200" dirty="0" smtClean="0">
                <a:solidFill>
                  <a:schemeClr val="tx1"/>
                </a:solidFill>
                <a:latin typeface="A-OTF 新ゴ Pr6N R"/>
                <a:ea typeface="A-OTF 新ゴ Pr6N R"/>
                <a:cs typeface="A-OTF 新ゴ Pr6N R"/>
              </a:rPr>
              <a:t>目的変数</a:t>
            </a:r>
            <a:r>
              <a:rPr lang="en-US" altLang="ja-JP" sz="3200" dirty="0" smtClean="0">
                <a:solidFill>
                  <a:schemeClr val="tx1"/>
                </a:solidFill>
                <a:latin typeface="A-OTF 新ゴ Pr6N R"/>
                <a:ea typeface="A-OTF 新ゴ Pr6N R"/>
                <a:cs typeface="A-OTF 新ゴ Pr6N R"/>
              </a:rPr>
              <a:t>/</a:t>
            </a:r>
            <a:r>
              <a:rPr lang="ja-JP" altLang="en-US" sz="3200" dirty="0" smtClean="0">
                <a:solidFill>
                  <a:schemeClr val="tx1"/>
                </a:solidFill>
                <a:latin typeface="A-OTF 新ゴ Pr6N R"/>
                <a:ea typeface="A-OTF 新ゴ Pr6N R"/>
                <a:cs typeface="A-OTF 新ゴ Pr6N R"/>
              </a:rPr>
              <a:t>説明変数と加工</a:t>
            </a:r>
            <a:endParaRPr lang="es-ES" altLang="ja-JP" sz="2800" dirty="0">
              <a:solidFill>
                <a:schemeClr val="tx1"/>
              </a:solidFill>
              <a:latin typeface="A-OTF 新ゴ Pr6N R"/>
              <a:ea typeface="A-OTF 新ゴ Pr6N R"/>
              <a:cs typeface="A-OTF 新ゴ Pr6N R"/>
            </a:endParaRPr>
          </a:p>
        </p:txBody>
      </p:sp>
      <p:sp>
        <p:nvSpPr>
          <p:cNvPr id="17" name="テキスト ボックス 16"/>
          <p:cNvSpPr txBox="1"/>
          <p:nvPr/>
        </p:nvSpPr>
        <p:spPr>
          <a:xfrm>
            <a:off x="539552" y="1628800"/>
            <a:ext cx="7560840" cy="2677656"/>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出演者：・主演と助演の二人を抽出。</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・出演者ランクは、</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前年の俳優・女優ランキング</a:t>
            </a:r>
            <a:r>
              <a:rPr lang="en-US" altLang="ja-JP" sz="2400" dirty="0" smtClean="0">
                <a:latin typeface="A-OTF 新ゴ Pr6N R"/>
                <a:ea typeface="A-OTF 新ゴ Pr6N R"/>
                <a:cs typeface="A-OTF 新ゴ Pr6N R"/>
              </a:rPr>
              <a:t>Top30</a:t>
            </a: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en-US" altLang="ja-JP" sz="2400" i="1" dirty="0" smtClean="0">
                <a:latin typeface="A-OTF 新ゴ Pr6N R"/>
                <a:ea typeface="A-OTF 新ゴ Pr6N R"/>
                <a:cs typeface="A-OTF 新ゴ Pr6N R"/>
              </a:rPr>
              <a:t>N </a:t>
            </a:r>
            <a:r>
              <a:rPr lang="ja-JP" altLang="en-US" sz="2400" dirty="0" smtClean="0">
                <a:latin typeface="A-OTF 新ゴ Pr6N R"/>
                <a:ea typeface="A-OTF 新ゴ Pr6N R"/>
                <a:cs typeface="A-OTF 新ゴ Pr6N R"/>
              </a:rPr>
              <a:t>位</a:t>
            </a:r>
            <a:r>
              <a:rPr lang="en-US" altLang="en-US" sz="2400" dirty="0" smtClean="0">
                <a:latin typeface="A-OTF 新ゴ Pr6N R"/>
                <a:ea typeface="A-OTF 新ゴ Pr6N R"/>
                <a:cs typeface="A-OTF 新ゴ Pr6N R"/>
                <a:sym typeface="Wingdings"/>
              </a:rPr>
              <a:t>: (</a:t>
            </a:r>
            <a:r>
              <a:rPr lang="en-US" altLang="ja-JP" sz="2400" dirty="0" smtClean="0">
                <a:latin typeface="A-OTF 新ゴ Pr6N R"/>
                <a:ea typeface="A-OTF 新ゴ Pr6N R"/>
                <a:cs typeface="A-OTF 新ゴ Pr6N R"/>
              </a:rPr>
              <a:t>41 </a:t>
            </a:r>
            <a:r>
              <a:rPr lang="mr-IN" altLang="ja-JP" sz="2400" dirty="0" smtClean="0">
                <a:latin typeface="A-OTF 新ゴ Pr6N R"/>
                <a:ea typeface="A-OTF 新ゴ Pr6N R"/>
                <a:cs typeface="A-OTF 新ゴ Pr6N R"/>
              </a:rPr>
              <a:t>–</a:t>
            </a:r>
            <a:r>
              <a:rPr lang="en-US" altLang="ja-JP" sz="2400" dirty="0" smtClean="0">
                <a:latin typeface="A-OTF 新ゴ Pr6N R"/>
                <a:ea typeface="A-OTF 新ゴ Pr6N R"/>
                <a:cs typeface="A-OTF 新ゴ Pr6N R"/>
              </a:rPr>
              <a:t> </a:t>
            </a:r>
            <a:r>
              <a:rPr lang="en-US" altLang="ja-JP" sz="2400" i="1" dirty="0" smtClean="0">
                <a:latin typeface="A-OTF 新ゴ Pr6N R"/>
                <a:ea typeface="A-OTF 新ゴ Pr6N R"/>
                <a:cs typeface="A-OTF 新ゴ Pr6N R"/>
              </a:rPr>
              <a:t>N </a:t>
            </a:r>
            <a:r>
              <a:rPr lang="en-US" altLang="ja-JP" sz="2400" dirty="0" smtClean="0">
                <a:latin typeface="A-OTF 新ゴ Pr6N R"/>
                <a:ea typeface="A-OTF 新ゴ Pr6N R"/>
                <a:cs typeface="A-OTF 新ゴ Pr6N R"/>
              </a:rPr>
              <a:t>)/ 40  </a:t>
            </a:r>
            <a:r>
              <a:rPr lang="ja-JP" altLang="en-US" sz="2400" dirty="0" smtClean="0">
                <a:latin typeface="A-OTF 新ゴ Pr6N R"/>
                <a:ea typeface="A-OTF 新ゴ Pr6N R"/>
                <a:cs typeface="A-OTF 新ゴ Pr6N R"/>
              </a:rPr>
              <a:t>というポイントに</a:t>
            </a:r>
            <a:endParaRPr lang="en-US" altLang="ja-JP" sz="2400" dirty="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　　　　・事務所　</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en-US" altLang="ja-JP" sz="2400" dirty="0" err="1" smtClean="0">
                <a:latin typeface="A-OTF 新ゴ Pr6N R"/>
                <a:ea typeface="A-OTF 新ゴ Pr6N R"/>
                <a:cs typeface="A-OTF 新ゴ Pr6N R"/>
              </a:rPr>
              <a:t>isJ</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endParaRPr lang="en-US" altLang="ja-JP" sz="2400" dirty="0" smtClean="0">
              <a:latin typeface="A-OTF 新ゴ Pr6N R"/>
              <a:ea typeface="A-OTF 新ゴ Pr6N R"/>
              <a:cs typeface="A-OTF 新ゴ Pr6N R"/>
            </a:endParaRPr>
          </a:p>
        </p:txBody>
      </p:sp>
      <p:sp>
        <p:nvSpPr>
          <p:cNvPr id="13" name="正方形/長方形 12"/>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8" name="テキスト ボックス 17"/>
          <p:cNvSpPr txBox="1"/>
          <p:nvPr/>
        </p:nvSpPr>
        <p:spPr>
          <a:xfrm>
            <a:off x="539552" y="4077072"/>
            <a:ext cx="7560840"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原作　：・有り</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無しの</a:t>
            </a:r>
            <a:r>
              <a:rPr lang="en-US" altLang="ja-JP" sz="2400" dirty="0" err="1" smtClean="0">
                <a:latin typeface="A-OTF 新ゴ Pr6N R"/>
                <a:ea typeface="A-OTF 新ゴ Pr6N R"/>
                <a:cs typeface="A-OTF 新ゴ Pr6N R"/>
              </a:rPr>
              <a:t>bool</a:t>
            </a:r>
            <a:r>
              <a:rPr lang="ja-JP" altLang="en-US" sz="2400" dirty="0" smtClean="0">
                <a:latin typeface="A-OTF 新ゴ Pr6N R"/>
                <a:ea typeface="A-OTF 新ゴ Pr6N R"/>
                <a:cs typeface="A-OTF 新ゴ Pr6N R"/>
              </a:rPr>
              <a:t>値</a:t>
            </a:r>
            <a:endParaRPr lang="en-US" altLang="ja-JP" sz="2400" dirty="0" smtClean="0">
              <a:latin typeface="A-OTF 新ゴ Pr6N R"/>
              <a:ea typeface="A-OTF 新ゴ Pr6N R"/>
              <a:cs typeface="A-OTF 新ゴ Pr6N R"/>
            </a:endParaRPr>
          </a:p>
        </p:txBody>
      </p:sp>
      <p:sp>
        <p:nvSpPr>
          <p:cNvPr id="14" name="テキスト ボックス 13"/>
          <p:cNvSpPr txBox="1"/>
          <p:nvPr/>
        </p:nvSpPr>
        <p:spPr>
          <a:xfrm>
            <a:off x="539552" y="4581128"/>
            <a:ext cx="7560840" cy="1200328"/>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放送枠：・</a:t>
            </a:r>
            <a:r>
              <a:rPr lang="en-US" altLang="ja-JP" sz="2400" dirty="0" err="1" smtClean="0">
                <a:latin typeface="A-OTF 新ゴ Pr6N R"/>
                <a:ea typeface="A-OTF 新ゴ Pr6N R"/>
                <a:cs typeface="A-OTF 新ゴ Pr6N R"/>
              </a:rPr>
              <a:t>yyyy</a:t>
            </a:r>
            <a:r>
              <a:rPr lang="ja-JP" altLang="en-US" sz="2400" dirty="0" smtClean="0">
                <a:latin typeface="A-OTF 新ゴ Pr6N R"/>
                <a:ea typeface="A-OTF 新ゴ Pr6N R"/>
                <a:cs typeface="A-OTF 新ゴ Pr6N R"/>
              </a:rPr>
              <a:t>年</a:t>
            </a:r>
            <a:r>
              <a:rPr lang="en-US" altLang="ja-JP" sz="2400" dirty="0" smtClean="0">
                <a:latin typeface="A-OTF 新ゴ Pr6N R"/>
                <a:ea typeface="A-OTF 新ゴ Pr6N R"/>
                <a:cs typeface="A-OTF 新ゴ Pr6N R"/>
              </a:rPr>
              <a:t>mm</a:t>
            </a:r>
            <a:r>
              <a:rPr lang="ja-JP" altLang="en-US" sz="2400" dirty="0" smtClean="0">
                <a:latin typeface="A-OTF 新ゴ Pr6N R"/>
                <a:ea typeface="A-OTF 新ゴ Pr6N R"/>
                <a:cs typeface="A-OTF 新ゴ Pr6N R"/>
              </a:rPr>
              <a:t>月期</a:t>
            </a:r>
            <a:r>
              <a:rPr lang="en-US" altLang="ja-JP" sz="2400" dirty="0" smtClean="0">
                <a:latin typeface="A-OTF 新ゴ Pr6N R"/>
                <a:ea typeface="A-OTF 新ゴ Pr6N R"/>
                <a:cs typeface="A-OTF 新ゴ Pr6N R"/>
              </a:rPr>
              <a:t> </a:t>
            </a:r>
            <a:r>
              <a:rPr lang="en-US" altLang="ja-JP" sz="2400" dirty="0" err="1" smtClean="0">
                <a:latin typeface="A-OTF 新ゴ Pr6N R"/>
                <a:ea typeface="A-OTF 新ゴ Pr6N R"/>
                <a:cs typeface="A-OTF 新ゴ Pr6N R"/>
              </a:rPr>
              <a:t>hh</a:t>
            </a:r>
            <a:r>
              <a:rPr lang="ja-JP" altLang="en-US" sz="2400" dirty="0" smtClean="0">
                <a:latin typeface="A-OTF 新ゴ Pr6N R"/>
                <a:ea typeface="A-OTF 新ゴ Pr6N R"/>
                <a:cs typeface="A-OTF 新ゴ Pr6N R"/>
              </a:rPr>
              <a:t>時から</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放送局</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en-US" altLang="ja-JP" sz="2400" i="1" dirty="0" err="1" smtClean="0">
                <a:latin typeface="A-OTF 新ゴ Pr6N R"/>
                <a:ea typeface="A-OTF 新ゴ Pr6N R"/>
                <a:cs typeface="A-OTF 新ゴ Pr6N R"/>
              </a:rPr>
              <a:t>yyyy</a:t>
            </a:r>
            <a:r>
              <a:rPr lang="en-US" altLang="ja-JP" sz="2400" i="1" dirty="0" smtClean="0">
                <a:latin typeface="A-OTF 新ゴ Pr6N R"/>
                <a:ea typeface="A-OTF 新ゴ Pr6N R"/>
                <a:cs typeface="A-OTF 新ゴ Pr6N R"/>
              </a:rPr>
              <a:t> </a:t>
            </a:r>
            <a:r>
              <a:rPr lang="mr-IN" altLang="en-US" sz="2400" dirty="0" smtClean="0">
                <a:latin typeface="A-OTF 新ゴ Pr6N R"/>
                <a:ea typeface="A-OTF 新ゴ Pr6N R"/>
                <a:cs typeface="A-OTF 新ゴ Pr6N R"/>
              </a:rPr>
              <a:t>–</a:t>
            </a:r>
            <a:r>
              <a:rPr lang="en-US" altLang="en-US" sz="2400" dirty="0" smtClean="0">
                <a:latin typeface="A-OTF 新ゴ Pr6N R"/>
                <a:ea typeface="A-OTF 新ゴ Pr6N R"/>
                <a:cs typeface="A-OTF 新ゴ Pr6N R"/>
              </a:rPr>
              <a:t> 2010)</a:t>
            </a:r>
            <a:r>
              <a:rPr lang="ja-JP" altLang="en-US" sz="2400" dirty="0" smtClean="0">
                <a:latin typeface="A-OTF 新ゴ Pr6N R"/>
                <a:ea typeface="A-OTF 新ゴ Pr6N R"/>
                <a:cs typeface="A-OTF 新ゴ Pr6N R"/>
              </a:rPr>
              <a:t>という線形特徴量</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その他は基本的にカテゴリカル</a:t>
            </a:r>
            <a:endParaRPr lang="en-US" altLang="ja-JP" sz="2400" dirty="0" smtClean="0">
              <a:latin typeface="A-OTF 新ゴ Pr6N R"/>
              <a:ea typeface="A-OTF 新ゴ Pr6N R"/>
              <a:cs typeface="A-OTF 新ゴ Pr6N R"/>
            </a:endParaRPr>
          </a:p>
        </p:txBody>
      </p:sp>
      <p:sp>
        <p:nvSpPr>
          <p:cNvPr id="15" name="テキスト ボックス 14"/>
          <p:cNvSpPr txBox="1"/>
          <p:nvPr/>
        </p:nvSpPr>
        <p:spPr>
          <a:xfrm>
            <a:off x="559872" y="5847655"/>
            <a:ext cx="8476624"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続編　：１クール</a:t>
            </a:r>
            <a:r>
              <a:rPr lang="en-US" altLang="ja-JP" sz="2400" dirty="0" smtClean="0">
                <a:latin typeface="A-OTF 新ゴ Pr6N R"/>
                <a:ea typeface="A-OTF 新ゴ Pr6N R"/>
                <a:cs typeface="A-OTF 新ゴ Pr6N R"/>
              </a:rPr>
              <a:t>(or</a:t>
            </a:r>
            <a:r>
              <a:rPr lang="ja-JP" altLang="en-US" sz="2400" dirty="0" smtClean="0">
                <a:latin typeface="A-OTF 新ゴ Pr6N R"/>
                <a:ea typeface="A-OTF 新ゴ Pr6N R"/>
                <a:cs typeface="A-OTF 新ゴ Pr6N R"/>
              </a:rPr>
              <a:t>パート１</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、パート２、パート３以上</a:t>
            </a:r>
            <a:endParaRPr lang="en-US" altLang="ja-JP" sz="2400" dirty="0" smtClean="0">
              <a:latin typeface="A-OTF 新ゴ Pr6N R"/>
              <a:ea typeface="A-OTF 新ゴ Pr6N R"/>
              <a:cs typeface="A-OTF 新ゴ Pr6N R"/>
            </a:endParaRPr>
          </a:p>
        </p:txBody>
      </p:sp>
    </p:spTree>
    <p:extLst>
      <p:ext uri="{BB962C8B-B14F-4D97-AF65-F5344CB8AC3E}">
        <p14:creationId xmlns:p14="http://schemas.microsoft.com/office/powerpoint/2010/main" val="763105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332656"/>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latin typeface="A-OTF 新ゴ Pr6N R"/>
                <a:ea typeface="A-OTF 新ゴ Pr6N R"/>
                <a:cs typeface="A-OTF 新ゴ Pr6N R"/>
              </a:rPr>
              <a:t>分析の結果</a:t>
            </a:r>
            <a:r>
              <a:rPr lang="ja-JP" altLang="en-US" sz="3600" dirty="0">
                <a:latin typeface="A-OTF 新ゴ Pr6N R"/>
                <a:ea typeface="A-OTF 新ゴ Pr6N R"/>
                <a:cs typeface="A-OTF 新ゴ Pr6N R"/>
              </a:rPr>
              <a:t> </a:t>
            </a:r>
            <a:r>
              <a:rPr lang="ja-JP" altLang="ja-JP" sz="2400" dirty="0" smtClean="0">
                <a:latin typeface="A-OTF 新ゴ Pr6N R"/>
                <a:ea typeface="A-OTF 新ゴ Pr6N R"/>
                <a:cs typeface="A-OTF 新ゴ Pr6N R"/>
              </a:rPr>
              <a:t>1</a:t>
            </a:r>
            <a:r>
              <a:rPr lang="en-US" altLang="ja-JP" sz="2400" dirty="0" smtClean="0">
                <a:latin typeface="A-OTF 新ゴ Pr6N R"/>
                <a:ea typeface="A-OTF 新ゴ Pr6N R"/>
                <a:cs typeface="A-OTF 新ゴ Pr6N R"/>
              </a:rPr>
              <a:t>/3</a:t>
            </a:r>
            <a:endParaRPr lang="es-ES" altLang="ja-JP" sz="2800" dirty="0">
              <a:solidFill>
                <a:schemeClr val="tx1"/>
              </a:solidFill>
              <a:latin typeface="A-OTF 新ゴ Pr6N R"/>
              <a:ea typeface="A-OTF 新ゴ Pr6N R"/>
              <a:cs typeface="A-OTF 新ゴ Pr6N R"/>
            </a:endParaRPr>
          </a:p>
        </p:txBody>
      </p:sp>
      <p:sp>
        <p:nvSpPr>
          <p:cNvPr id="11" name="正方形/長方形 10"/>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サブ分析</a:t>
            </a:r>
            <a:r>
              <a:rPr lang="en-US" altLang="ja-JP" sz="2000" dirty="0">
                <a:latin typeface="A-OTF 新ゴ Pr6N R"/>
                <a:ea typeface="A-OTF 新ゴ Pr6N R"/>
                <a:cs typeface="A-OTF 新ゴ Pr6N R"/>
              </a:rPr>
              <a:t>1: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2592288"/>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sp>
        <p:nvSpPr>
          <p:cNvPr id="4" name="正方形/長方形 3"/>
          <p:cNvSpPr/>
          <p:nvPr/>
        </p:nvSpPr>
        <p:spPr>
          <a:xfrm>
            <a:off x="755576" y="1412776"/>
            <a:ext cx="7632848" cy="2392963"/>
          </a:xfrm>
          <a:prstGeom prst="rect">
            <a:avLst/>
          </a:prstGeom>
        </p:spPr>
        <p:txBody>
          <a:bodyPr wrap="square">
            <a:spAutoFit/>
          </a:bodyPr>
          <a:lstStyle/>
          <a:p>
            <a:r>
              <a:rPr lang="ja-JP" altLang="en-US" sz="2000" dirty="0" smtClean="0">
                <a:latin typeface="A-OTF 新ゴ Pr6N R"/>
                <a:ea typeface="A-OTF 新ゴ Pr6N R"/>
                <a:cs typeface="A-OTF 新ゴ Pr6N R"/>
              </a:rPr>
              <a:t>・</a:t>
            </a:r>
            <a:r>
              <a:rPr lang="ja-JP" altLang="en-US" dirty="0" smtClean="0">
                <a:latin typeface="A-OTF 新ゴ Pr6N R"/>
                <a:ea typeface="A-OTF 新ゴ Pr6N R"/>
                <a:cs typeface="A-OTF 新ゴ Pr6N R"/>
              </a:rPr>
              <a:t>解釈性を重視し、過度な特徴量の追加、加工をせず、</a:t>
            </a:r>
            <a:endParaRPr lang="en-US" altLang="ja-JP" dirty="0" smtClean="0">
              <a:latin typeface="A-OTF 新ゴ Pr6N R"/>
              <a:ea typeface="A-OTF 新ゴ Pr6N R"/>
              <a:cs typeface="A-OTF 新ゴ Pr6N R"/>
            </a:endParaRPr>
          </a:p>
          <a:p>
            <a:pPr>
              <a:lnSpc>
                <a:spcPct val="110000"/>
              </a:lnSpc>
            </a:pPr>
            <a:r>
              <a:rPr lang="ja-JP" altLang="ja-JP" dirty="0">
                <a:latin typeface="A-OTF 新ゴ Pr6N R"/>
                <a:ea typeface="A-OTF 新ゴ Pr6N R"/>
                <a:cs typeface="A-OTF 新ゴ Pr6N R"/>
              </a:rPr>
              <a:t>　</a:t>
            </a:r>
            <a:r>
              <a:rPr lang="en-US" altLang="ja-JP" dirty="0" smtClean="0">
                <a:latin typeface="A-OTF 新ゴ Pr6N R"/>
                <a:ea typeface="A-OTF 新ゴ Pr6N R"/>
                <a:cs typeface="A-OTF 新ゴ Pr6N R"/>
              </a:rPr>
              <a:t>RMSE </a:t>
            </a:r>
            <a:r>
              <a:rPr lang="ja-JP" altLang="en-US" dirty="0" smtClean="0">
                <a:latin typeface="A-OTF 新ゴ Pr6N R"/>
                <a:ea typeface="A-OTF 新ゴ Pr6N R"/>
                <a:cs typeface="A-OTF 新ゴ Pr6N R"/>
              </a:rPr>
              <a:t>：</a:t>
            </a:r>
            <a:r>
              <a:rPr lang="en-US" altLang="ja-JP" dirty="0" smtClean="0">
                <a:latin typeface="A-OTF 新ゴ Pr6N R"/>
                <a:ea typeface="A-OTF 新ゴ Pr6N R"/>
                <a:cs typeface="A-OTF 新ゴ Pr6N R"/>
              </a:rPr>
              <a:t>2.38</a:t>
            </a:r>
            <a:r>
              <a:rPr lang="ja-JP" altLang="en-US" dirty="0" smtClean="0">
                <a:latin typeface="A-OTF 新ゴ Pr6N R"/>
                <a:ea typeface="A-OTF 新ゴ Pr6N R"/>
                <a:cs typeface="A-OTF 新ゴ Pr6N R"/>
              </a:rPr>
              <a:t>  決定係数：</a:t>
            </a:r>
            <a:r>
              <a:rPr lang="en-US" altLang="ja-JP" dirty="0" smtClean="0">
                <a:latin typeface="A-OTF 新ゴ Pr6N R"/>
                <a:ea typeface="A-OTF 新ゴ Pr6N R"/>
                <a:cs typeface="A-OTF 新ゴ Pr6N R"/>
              </a:rPr>
              <a:t>0.55  </a:t>
            </a:r>
            <a:r>
              <a:rPr lang="ja-JP" altLang="en-US" dirty="0" smtClean="0">
                <a:latin typeface="A-OTF 新ゴ Pr6N R"/>
                <a:ea typeface="A-OTF 新ゴ Pr6N R"/>
                <a:cs typeface="A-OTF 新ゴ Pr6N R"/>
              </a:rPr>
              <a:t>切片</a:t>
            </a:r>
            <a:r>
              <a:rPr lang="en-US" altLang="ja-JP" dirty="0" smtClean="0">
                <a:latin typeface="A-OTF 新ゴ Pr6N R"/>
                <a:ea typeface="A-OTF 新ゴ Pr6N R"/>
                <a:cs typeface="A-OTF 新ゴ Pr6N R"/>
              </a:rPr>
              <a:t>:7.32</a:t>
            </a:r>
            <a:endParaRPr lang="en-US" altLang="ja-JP" dirty="0">
              <a:latin typeface="A-OTF 新ゴ Pr6N R"/>
              <a:ea typeface="A-OTF 新ゴ Pr6N R"/>
              <a:cs typeface="A-OTF 新ゴ Pr6N R"/>
            </a:endParaRPr>
          </a:p>
          <a:p>
            <a:pPr>
              <a:lnSpc>
                <a:spcPct val="110000"/>
              </a:lnSpc>
            </a:pPr>
            <a:r>
              <a:rPr lang="ja-JP"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の線形回帰モデルを作成</a:t>
            </a:r>
            <a:r>
              <a:rPr lang="ja-JP" altLang="ja-JP" dirty="0" smtClean="0">
                <a:latin typeface="A-OTF 新ゴ Pr6N R"/>
                <a:ea typeface="A-OTF 新ゴ Pr6N R"/>
                <a:cs typeface="A-OTF 新ゴ Pr6N R"/>
              </a:rPr>
              <a:t> </a:t>
            </a:r>
            <a:r>
              <a:rPr lang="en-US" altLang="ja-JP" sz="1100" dirty="0" smtClean="0">
                <a:latin typeface="A-OTF 新ゴ Pr6N R"/>
                <a:ea typeface="A-OTF 新ゴ Pr6N R"/>
                <a:cs typeface="A-OTF 新ゴ Pr6N R"/>
              </a:rPr>
              <a:t>(Python</a:t>
            </a:r>
            <a:r>
              <a:rPr lang="ja-JP" altLang="en-US" sz="1100" dirty="0" smtClean="0">
                <a:latin typeface="A-OTF 新ゴ Pr6N R"/>
                <a:ea typeface="A-OTF 新ゴ Pr6N R"/>
                <a:cs typeface="A-OTF 新ゴ Pr6N R"/>
              </a:rPr>
              <a:t>の</a:t>
            </a:r>
            <a:r>
              <a:rPr lang="en-US" altLang="ja-JP" sz="1100" dirty="0" err="1" smtClean="0">
                <a:latin typeface="A-OTF 新ゴ Pr6N R"/>
                <a:ea typeface="A-OTF 新ゴ Pr6N R"/>
                <a:cs typeface="A-OTF 新ゴ Pr6N R"/>
              </a:rPr>
              <a:t>statsmodel</a:t>
            </a:r>
            <a:r>
              <a:rPr lang="ja-JP" altLang="en-US" sz="1100" dirty="0" smtClean="0">
                <a:latin typeface="A-OTF 新ゴ Pr6N R"/>
                <a:ea typeface="A-OTF 新ゴ Pr6N R"/>
                <a:cs typeface="A-OTF 新ゴ Pr6N R"/>
              </a:rPr>
              <a:t>を使用</a:t>
            </a:r>
            <a:r>
              <a:rPr lang="en-US" altLang="ja-JP" sz="1100" dirty="0" smtClean="0">
                <a:latin typeface="A-OTF 新ゴ Pr6N R"/>
                <a:ea typeface="A-OTF 新ゴ Pr6N R"/>
                <a:cs typeface="A-OTF 新ゴ Pr6N R"/>
              </a:rPr>
              <a:t>)</a:t>
            </a:r>
            <a:endParaRPr lang="en-US" altLang="ja-JP" dirty="0">
              <a:latin typeface="A-OTF 新ゴ Pr6N R"/>
              <a:ea typeface="A-OTF 新ゴ Pr6N R"/>
              <a:cs typeface="A-OTF 新ゴ Pr6N R"/>
            </a:endParaRPr>
          </a:p>
          <a:p>
            <a:pPr>
              <a:lnSpc>
                <a:spcPct val="110000"/>
              </a:lnSpc>
            </a:pPr>
            <a:endParaRPr lang="en-US" altLang="ja-JP" sz="800" dirty="0" smtClean="0">
              <a:latin typeface="A-OTF 新ゴ Pr6N R"/>
              <a:ea typeface="A-OTF 新ゴ Pr6N R"/>
              <a:cs typeface="A-OTF 新ゴ Pr6N R"/>
            </a:endParaRPr>
          </a:p>
          <a:p>
            <a:pPr>
              <a:lnSpc>
                <a:spcPct val="110000"/>
              </a:lnSpc>
            </a:pPr>
            <a:r>
              <a:rPr lang="ja-JP" altLang="en-US" sz="2000" dirty="0" smtClean="0">
                <a:latin typeface="A-OTF 新ゴ Pr6N R"/>
                <a:ea typeface="A-OTF 新ゴ Pr6N R"/>
                <a:cs typeface="A-OTF 新ゴ Pr6N R"/>
              </a:rPr>
              <a:t>・</a:t>
            </a:r>
            <a:r>
              <a:rPr lang="ja-JP" altLang="en-US" dirty="0" smtClean="0">
                <a:latin typeface="A-OTF 新ゴ Pr6N R"/>
                <a:ea typeface="A-OTF 新ゴ Pr6N R"/>
                <a:cs typeface="A-OTF 新ゴ Pr6N R"/>
              </a:rPr>
              <a:t>有意なパラメータ</a:t>
            </a:r>
            <a:endParaRPr lang="en-US" altLang="ja-JP" sz="2000" dirty="0" smtClean="0">
              <a:latin typeface="A-OTF 新ゴ Pr6N R"/>
              <a:ea typeface="A-OTF 新ゴ Pr6N R"/>
              <a:cs typeface="A-OTF 新ゴ Pr6N R"/>
            </a:endParaRPr>
          </a:p>
          <a:p>
            <a:pPr>
              <a:lnSpc>
                <a:spcPct val="110000"/>
              </a:lnSpc>
            </a:pPr>
            <a:r>
              <a:rPr lang="ja-JP" altLang="ja-JP" dirty="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主演、助演俳優とも、ランクは視聴率に直結する</a:t>
            </a:r>
            <a:endParaRPr lang="en-US" altLang="ja-JP" sz="1000" dirty="0" smtClean="0">
              <a:latin typeface="A-OTF 新ゴ Pr6N R"/>
              <a:ea typeface="A-OTF 新ゴ Pr6N R"/>
              <a:cs typeface="A-OTF 新ゴ Pr6N R"/>
            </a:endParaRPr>
          </a:p>
          <a:p>
            <a:pPr>
              <a:lnSpc>
                <a:spcPct val="110000"/>
              </a:lnSpc>
            </a:pPr>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続編は強いことが有意である。</a:t>
            </a:r>
            <a:endParaRPr lang="en-US" altLang="ja-JP" dirty="0" smtClean="0">
              <a:latin typeface="A-OTF 新ゴ Pr6N R"/>
              <a:ea typeface="A-OTF 新ゴ Pr6N R"/>
              <a:cs typeface="A-OTF 新ゴ Pr6N R"/>
            </a:endParaRPr>
          </a:p>
          <a:p>
            <a:pPr>
              <a:lnSpc>
                <a:spcPct val="110000"/>
              </a:lnSpc>
            </a:pPr>
            <a:r>
              <a:rPr lang="ja-JP" altLang="ja-JP" dirty="0">
                <a:latin typeface="A-OTF 新ゴ Pr6N R"/>
                <a:ea typeface="A-OTF 新ゴ Pr6N R"/>
                <a:cs typeface="A-OTF 新ゴ Pr6N R"/>
              </a:rPr>
              <a:t>　</a:t>
            </a:r>
            <a:r>
              <a:rPr lang="en-US" altLang="en-US" dirty="0">
                <a:latin typeface="A-OTF 新ゴ Pr6N R"/>
                <a:ea typeface="A-OTF 新ゴ Pr6N R"/>
                <a:cs typeface="A-OTF 新ゴ Pr6N R"/>
              </a:rPr>
              <a:t> </a:t>
            </a:r>
            <a:r>
              <a:rPr lang="en-US" altLang="en-US" dirty="0" smtClean="0">
                <a:latin typeface="A-OTF 新ゴ Pr6N R"/>
                <a:ea typeface="A-OTF 新ゴ Pr6N R"/>
                <a:cs typeface="A-OTF 新ゴ Pr6N R"/>
              </a:rPr>
              <a:t> </a:t>
            </a:r>
            <a:r>
              <a:rPr lang="ja-JP" altLang="en-US" dirty="0" smtClean="0">
                <a:latin typeface="A-OTF 新ゴ Pr6N R"/>
                <a:ea typeface="A-OTF 新ゴ Pr6N R"/>
                <a:cs typeface="A-OTF 新ゴ Pr6N R"/>
              </a:rPr>
              <a:t>俗にパート２がコケるというのは、例外的。</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もしくはバイアス</a:t>
            </a:r>
            <a:r>
              <a:rPr lang="en-US" altLang="ja-JP" dirty="0" smtClean="0">
                <a:latin typeface="A-OTF 新ゴ Pr6N R"/>
                <a:ea typeface="A-OTF 新ゴ Pr6N R"/>
                <a:cs typeface="A-OTF 新ゴ Pr6N R"/>
              </a:rPr>
              <a:t>)</a:t>
            </a:r>
          </a:p>
        </p:txBody>
      </p:sp>
      <p:graphicFrame>
        <p:nvGraphicFramePr>
          <p:cNvPr id="14" name="表 13"/>
          <p:cNvGraphicFramePr>
            <a:graphicFrameLocks noGrp="1"/>
          </p:cNvGraphicFramePr>
          <p:nvPr>
            <p:extLst>
              <p:ext uri="{D42A27DB-BD31-4B8C-83A1-F6EECF244321}">
                <p14:modId xmlns:p14="http://schemas.microsoft.com/office/powerpoint/2010/main" val="410813316"/>
              </p:ext>
            </p:extLst>
          </p:nvPr>
        </p:nvGraphicFramePr>
        <p:xfrm>
          <a:off x="1115616" y="4365104"/>
          <a:ext cx="6192688" cy="2178240"/>
        </p:xfrm>
        <a:graphic>
          <a:graphicData uri="http://schemas.openxmlformats.org/drawingml/2006/table">
            <a:tbl>
              <a:tblPr>
                <a:tableStyleId>{9D7B26C5-4107-4FEC-AEDC-1716B250A1EF}</a:tableStyleId>
              </a:tblPr>
              <a:tblGrid>
                <a:gridCol w="3165152"/>
                <a:gridCol w="1513768"/>
                <a:gridCol w="1513768"/>
              </a:tblGrid>
              <a:tr h="435648">
                <a:tc>
                  <a:txBody>
                    <a:bodyPr/>
                    <a:lstStyle/>
                    <a:p>
                      <a:pPr algn="l" fontAlgn="b"/>
                      <a:endParaRPr lang="en-US" sz="1800" b="0" i="0" u="none" strike="noStrike" dirty="0" smtClean="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solidFill>
                      <a:srgbClr val="CCFFCC"/>
                    </a:solidFill>
                  </a:tcPr>
                </a:tc>
                <a:tc>
                  <a:txBody>
                    <a:bodyPr/>
                    <a:lstStyle/>
                    <a:p>
                      <a:pPr algn="r" fontAlgn="b"/>
                      <a:r>
                        <a:rPr lang="ja-JP" altLang="en-US" sz="1800" b="0" i="0" u="none" strike="noStrike" dirty="0" smtClean="0">
                          <a:solidFill>
                            <a:srgbClr val="000000"/>
                          </a:solidFill>
                          <a:effectLst/>
                          <a:latin typeface="ＭＳ Ｐゴシック"/>
                        </a:rPr>
                        <a:t>回帰係数</a:t>
                      </a:r>
                      <a:endParaRPr lang="is-I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solidFill>
                      <a:srgbClr val="CCFFCC"/>
                    </a:solidFill>
                  </a:tcPr>
                </a:tc>
                <a:tc>
                  <a:txBody>
                    <a:bodyPr/>
                    <a:lstStyle/>
                    <a:p>
                      <a:pPr algn="r" fontAlgn="b"/>
                      <a:r>
                        <a:rPr lang="en-US" altLang="ja-JP" sz="1800" b="0" i="0" u="none" strike="noStrike" dirty="0" smtClean="0">
                          <a:solidFill>
                            <a:srgbClr val="000000"/>
                          </a:solidFill>
                          <a:effectLst/>
                          <a:latin typeface="ＭＳ Ｐゴシック"/>
                        </a:rPr>
                        <a:t>P</a:t>
                      </a:r>
                      <a:r>
                        <a:rPr lang="ja-JP" altLang="en-US" sz="1800" b="0" i="0" u="none" strike="noStrike" dirty="0" smtClean="0">
                          <a:solidFill>
                            <a:srgbClr val="000000"/>
                          </a:solidFill>
                          <a:effectLst/>
                          <a:latin typeface="ＭＳ Ｐゴシック"/>
                        </a:rPr>
                        <a:t>値</a:t>
                      </a:r>
                      <a:endParaRPr lang="en-US" altLang="ja-JP"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solidFill>
                      <a:srgbClr val="CCFFCC"/>
                    </a:solidFill>
                  </a:tcPr>
                </a:tc>
              </a:tr>
              <a:tr h="435648">
                <a:tc>
                  <a:txBody>
                    <a:bodyPr/>
                    <a:lstStyle/>
                    <a:p>
                      <a:pPr algn="l" fontAlgn="b"/>
                      <a:r>
                        <a:rPr lang="en-US" sz="1800" u="none" strike="noStrike" dirty="0" smtClean="0">
                          <a:effectLst/>
                        </a:rPr>
                        <a:t>main_actor1_pt </a:t>
                      </a:r>
                      <a:r>
                        <a:rPr lang="en-US" altLang="ja-JP" sz="1800" u="none" strike="noStrike" dirty="0" smtClean="0">
                          <a:effectLst/>
                        </a:rPr>
                        <a:t>(</a:t>
                      </a:r>
                      <a:r>
                        <a:rPr lang="ja-JP" altLang="en-US" sz="1800" u="none" strike="noStrike" dirty="0" smtClean="0">
                          <a:effectLst/>
                        </a:rPr>
                        <a:t>主演ランク</a:t>
                      </a:r>
                      <a:r>
                        <a:rPr lang="en-US" altLang="ja-JP" sz="1800" u="none" strike="noStrike" dirty="0" smtClean="0">
                          <a:effectLst/>
                        </a:rPr>
                        <a:t>)</a:t>
                      </a:r>
                      <a:endParaRPr lang="en-US" sz="1800" b="0" i="0" u="none" strike="noStrike" dirty="0" smtClean="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is-IS" sz="1800" u="none" strike="noStrike" dirty="0">
                          <a:effectLst/>
                        </a:rPr>
                        <a:t>2.041</a:t>
                      </a:r>
                      <a:endParaRPr lang="is-I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en-US" altLang="ja-JP" sz="1800" u="none" strike="noStrike" dirty="0">
                          <a:effectLst/>
                        </a:rPr>
                        <a:t>0</a:t>
                      </a:r>
                      <a:endParaRPr lang="en-US" altLang="ja-JP"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r>
              <a:tr h="435648">
                <a:tc>
                  <a:txBody>
                    <a:bodyPr/>
                    <a:lstStyle/>
                    <a:p>
                      <a:pPr algn="l" fontAlgn="b"/>
                      <a:r>
                        <a:rPr lang="en-US" sz="1800" u="none" strike="noStrike" dirty="0" smtClean="0">
                          <a:effectLst/>
                        </a:rPr>
                        <a:t>main_actor2_pt </a:t>
                      </a:r>
                      <a:r>
                        <a:rPr lang="en-US" altLang="ja-JP" sz="1800" u="none" strike="noStrike" dirty="0" smtClean="0">
                          <a:effectLst/>
                        </a:rPr>
                        <a:t>(</a:t>
                      </a:r>
                      <a:r>
                        <a:rPr lang="ja-JP" altLang="en-US" sz="1800" u="none" strike="noStrike" dirty="0" smtClean="0">
                          <a:effectLst/>
                        </a:rPr>
                        <a:t>助演ランク</a:t>
                      </a:r>
                      <a:r>
                        <a:rPr lang="en-US" altLang="ja-JP" sz="1800" u="none" strike="noStrike" dirty="0" smtClean="0">
                          <a:effectLst/>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nb-NO" sz="1800" u="none" strike="noStrike">
                          <a:effectLst/>
                        </a:rPr>
                        <a:t>1.9294</a:t>
                      </a:r>
                      <a:endParaRPr lang="nb-NO"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nb-NO" sz="1800" u="none" strike="noStrike">
                          <a:effectLst/>
                        </a:rPr>
                        <a:t>0.003</a:t>
                      </a:r>
                      <a:endParaRPr lang="nb-NO"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r>
              <a:tr h="435648">
                <a:tc>
                  <a:txBody>
                    <a:bodyPr/>
                    <a:lstStyle/>
                    <a:p>
                      <a:pPr algn="l" fontAlgn="b"/>
                      <a:r>
                        <a:rPr lang="en-US" sz="1800" u="none" strike="noStrike" dirty="0" smtClean="0">
                          <a:effectLst/>
                        </a:rPr>
                        <a:t>is_than_part3 </a:t>
                      </a:r>
                      <a:r>
                        <a:rPr lang="en-US" altLang="ja-JP" sz="1800" u="none" strike="noStrike" dirty="0" smtClean="0">
                          <a:effectLst/>
                        </a:rPr>
                        <a:t>(part3</a:t>
                      </a:r>
                      <a:r>
                        <a:rPr lang="ja-JP" altLang="en-US" sz="1800" u="none" strike="noStrike" dirty="0" smtClean="0">
                          <a:effectLst/>
                        </a:rPr>
                        <a:t>以上</a:t>
                      </a:r>
                      <a:r>
                        <a:rPr lang="en-US" altLang="ja-JP" sz="1800" u="none" strike="noStrike" dirty="0" smtClean="0">
                          <a:effectLst/>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fi-FI" sz="1800" u="none" strike="noStrike">
                          <a:effectLst/>
                        </a:rPr>
                        <a:t>4.1873</a:t>
                      </a:r>
                      <a:endParaRPr lang="fi-FI"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en-US" altLang="ja-JP" sz="1800" u="none" strike="noStrike">
                          <a:effectLst/>
                        </a:rPr>
                        <a:t>0</a:t>
                      </a:r>
                      <a:endParaRPr lang="en-US" altLang="ja-JP"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r>
              <a:tr h="435648">
                <a:tc>
                  <a:txBody>
                    <a:bodyPr/>
                    <a:lstStyle/>
                    <a:p>
                      <a:pPr algn="l" fontAlgn="b"/>
                      <a:r>
                        <a:rPr lang="en-US" sz="1800" u="none" strike="noStrike" dirty="0" smtClean="0">
                          <a:effectLst/>
                        </a:rPr>
                        <a:t>is_part2 </a:t>
                      </a:r>
                      <a:r>
                        <a:rPr lang="en-US" altLang="ja-JP" sz="1800" u="none" strike="noStrike" dirty="0" smtClean="0">
                          <a:effectLst/>
                        </a:rPr>
                        <a:t>(part2)</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1800" u="none" strike="noStrike" dirty="0">
                          <a:effectLst/>
                        </a:rPr>
                        <a:t>2.4816</a:t>
                      </a:r>
                      <a:endParaRPr lang="hr-HR"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altLang="ja-JP" sz="1800" u="none" strike="noStrike" dirty="0">
                          <a:effectLst/>
                        </a:rPr>
                        <a:t>0</a:t>
                      </a:r>
                      <a:endParaRPr lang="en-US" altLang="ja-JP"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1717406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latin typeface="A-OTF 新ゴ Pr6N R"/>
                <a:ea typeface="A-OTF 新ゴ Pr6N R"/>
                <a:cs typeface="A-OTF 新ゴ Pr6N R"/>
              </a:rPr>
              <a:t>分析</a:t>
            </a:r>
            <a:r>
              <a:rPr lang="ja-JP" altLang="en-US" sz="3600" dirty="0" smtClean="0">
                <a:latin typeface="A-OTF 新ゴ Pr6N R"/>
                <a:ea typeface="A-OTF 新ゴ Pr6N R"/>
                <a:cs typeface="A-OTF 新ゴ Pr6N R"/>
              </a:rPr>
              <a:t>の結果</a:t>
            </a:r>
            <a:r>
              <a:rPr lang="ja-JP" altLang="en-US" sz="3600" dirty="0" smtClean="0">
                <a:latin typeface="A-OTF 新ゴ Pr6N R"/>
                <a:ea typeface="A-OTF 新ゴ Pr6N R"/>
                <a:cs typeface="A-OTF 新ゴ Pr6N R"/>
              </a:rPr>
              <a:t> </a:t>
            </a:r>
            <a:r>
              <a:rPr lang="ja-JP" altLang="ja-JP" sz="2800" dirty="0" smtClean="0">
                <a:latin typeface="A-OTF 新ゴ Pr6N R"/>
                <a:ea typeface="A-OTF 新ゴ Pr6N R"/>
                <a:cs typeface="A-OTF 新ゴ Pr6N R"/>
              </a:rPr>
              <a:t>2</a:t>
            </a:r>
            <a:r>
              <a:rPr lang="en-US" altLang="ja-JP" sz="2800" dirty="0" smtClean="0">
                <a:latin typeface="A-OTF 新ゴ Pr6N R"/>
                <a:ea typeface="A-OTF 新ゴ Pr6N R"/>
                <a:cs typeface="A-OTF 新ゴ Pr6N R"/>
              </a:rPr>
              <a:t>/3</a:t>
            </a:r>
            <a:endParaRPr lang="es-ES" altLang="ja-JP" sz="2800" dirty="0">
              <a:solidFill>
                <a:schemeClr val="tx1"/>
              </a:solidFill>
              <a:latin typeface="A-OTF 新ゴ Pr6N R"/>
              <a:ea typeface="A-OTF 新ゴ Pr6N R"/>
              <a:cs typeface="A-OTF 新ゴ Pr6N R"/>
            </a:endParaRPr>
          </a:p>
        </p:txBody>
      </p:sp>
      <p:sp>
        <p:nvSpPr>
          <p:cNvPr id="11" name="正方形/長方形 10"/>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サブ分析</a:t>
            </a:r>
            <a:r>
              <a:rPr lang="en-US" altLang="ja-JP" sz="2000" dirty="0">
                <a:latin typeface="A-OTF 新ゴ Pr6N R"/>
                <a:ea typeface="A-OTF 新ゴ Pr6N R"/>
                <a:cs typeface="A-OTF 新ゴ Pr6N R"/>
              </a:rPr>
              <a:t>1: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2232248"/>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sp>
        <p:nvSpPr>
          <p:cNvPr id="4" name="正方形/長方形 3"/>
          <p:cNvSpPr/>
          <p:nvPr/>
        </p:nvSpPr>
        <p:spPr>
          <a:xfrm>
            <a:off x="755576" y="1412776"/>
            <a:ext cx="7019357" cy="2246769"/>
          </a:xfrm>
          <a:prstGeom prst="rect">
            <a:avLst/>
          </a:prstGeom>
        </p:spPr>
        <p:txBody>
          <a:bodyPr wrap="none">
            <a:spAutoFit/>
          </a:bodyPr>
          <a:lstStyle/>
          <a:p>
            <a:r>
              <a:rPr lang="ja-JP" altLang="en-US" sz="2000" dirty="0" smtClean="0">
                <a:latin typeface="A-OTF 新ゴ Pr6N R"/>
                <a:ea typeface="A-OTF 新ゴ Pr6N R"/>
                <a:cs typeface="A-OTF 新ゴ Pr6N R"/>
              </a:rPr>
              <a:t>・次に有意性がないパラメーター</a:t>
            </a:r>
            <a:endParaRPr lang="en-US" altLang="ja-JP" sz="2000" dirty="0" smtClean="0">
              <a:latin typeface="A-OTF 新ゴ Pr6N R"/>
              <a:ea typeface="A-OTF 新ゴ Pr6N R"/>
              <a:cs typeface="A-OTF 新ゴ Pr6N R"/>
            </a:endParaRPr>
          </a:p>
          <a:p>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 </a:t>
            </a:r>
            <a:r>
              <a:rPr lang="ja-JP" altLang="en-US" sz="2000" dirty="0" smtClean="0">
                <a:latin typeface="A-OTF 新ゴ Pr6N R"/>
                <a:ea typeface="A-OTF 新ゴ Pr6N R"/>
                <a:cs typeface="A-OTF 新ゴ Pr6N R"/>
              </a:rPr>
              <a:t>芸能事務所の中で最も結果が分かるパラメータでさえ、</a:t>
            </a:r>
            <a:endParaRPr lang="en-US" altLang="ja-JP" sz="2000" dirty="0" smtClean="0">
              <a:latin typeface="A-OTF 新ゴ Pr6N R"/>
              <a:ea typeface="A-OTF 新ゴ Pr6N R"/>
              <a:cs typeface="A-OTF 新ゴ Pr6N R"/>
            </a:endParaRPr>
          </a:p>
          <a:p>
            <a:r>
              <a:rPr lang="ja-JP" altLang="ja-JP" sz="2000" dirty="0">
                <a:latin typeface="A-OTF 新ゴ Pr6N R"/>
                <a:ea typeface="A-OTF 新ゴ Pr6N R"/>
                <a:cs typeface="A-OTF 新ゴ Pr6N R"/>
              </a:rPr>
              <a:t>　</a:t>
            </a:r>
            <a:r>
              <a:rPr lang="ja-JP" altLang="en-US" sz="2000" dirty="0" smtClean="0">
                <a:latin typeface="A-OTF 新ゴ Pr6N R"/>
                <a:ea typeface="A-OTF 新ゴ Pr6N R"/>
                <a:cs typeface="A-OTF 新ゴ Pr6N R"/>
              </a:rPr>
              <a:t>　結果には影響しなかった。</a:t>
            </a:r>
            <a:endParaRPr lang="en-US" altLang="ja-JP" sz="20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　</a:t>
            </a:r>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タレントランクに含まれていおり、ランク以上の付加価値はない</a:t>
            </a:r>
            <a:r>
              <a:rPr lang="en-US" altLang="ja-JP" sz="1600" dirty="0" smtClean="0">
                <a:latin typeface="A-OTF 新ゴ Pr6N R"/>
                <a:ea typeface="A-OTF 新ゴ Pr6N R"/>
                <a:cs typeface="A-OTF 新ゴ Pr6N R"/>
              </a:rPr>
              <a:t>)</a:t>
            </a:r>
          </a:p>
          <a:p>
            <a:endParaRPr lang="en-US" altLang="ja-JP" sz="2000" dirty="0" smtClean="0">
              <a:latin typeface="A-OTF 新ゴ Pr6N R"/>
              <a:ea typeface="A-OTF 新ゴ Pr6N R"/>
              <a:cs typeface="A-OTF 新ゴ Pr6N R"/>
            </a:endParaRPr>
          </a:p>
          <a:p>
            <a:r>
              <a:rPr lang="ja-JP" altLang="ja-JP" sz="2000" dirty="0">
                <a:latin typeface="A-OTF 新ゴ Pr6N R"/>
                <a:ea typeface="A-OTF 新ゴ Pr6N R"/>
                <a:cs typeface="A-OTF 新ゴ Pr6N R"/>
              </a:rPr>
              <a:t>　</a:t>
            </a:r>
            <a:r>
              <a:rPr lang="en-US" altLang="ja-JP" sz="2000" dirty="0" smtClean="0">
                <a:latin typeface="A-OTF 新ゴ Pr6N R"/>
                <a:ea typeface="A-OTF 新ゴ Pr6N R"/>
                <a:cs typeface="A-OTF 新ゴ Pr6N R"/>
              </a:rPr>
              <a:t>- </a:t>
            </a:r>
            <a:r>
              <a:rPr lang="ja-JP" altLang="en-US" sz="2000" dirty="0" smtClean="0">
                <a:latin typeface="A-OTF 新ゴ Pr6N R"/>
                <a:ea typeface="A-OTF 新ゴ Pr6N R"/>
                <a:cs typeface="A-OTF 新ゴ Pr6N R"/>
              </a:rPr>
              <a:t>原作の有無についても、有意性は確認できなかった</a:t>
            </a:r>
            <a:endParaRPr lang="en-US" altLang="ja-JP" sz="2000" dirty="0">
              <a:latin typeface="A-OTF 新ゴ Pr6N R"/>
              <a:ea typeface="A-OTF 新ゴ Pr6N R"/>
              <a:cs typeface="A-OTF 新ゴ Pr6N R"/>
            </a:endParaRPr>
          </a:p>
          <a:p>
            <a:endParaRPr lang="en-US" altLang="ja-JP" sz="2000" dirty="0" smtClean="0">
              <a:latin typeface="A-OTF 新ゴ Pr6N R"/>
              <a:ea typeface="A-OTF 新ゴ Pr6N R"/>
              <a:cs typeface="A-OTF 新ゴ Pr6N R"/>
            </a:endParaRPr>
          </a:p>
        </p:txBody>
      </p:sp>
      <p:graphicFrame>
        <p:nvGraphicFramePr>
          <p:cNvPr id="3" name="表 2"/>
          <p:cNvGraphicFramePr>
            <a:graphicFrameLocks noGrp="1"/>
          </p:cNvGraphicFramePr>
          <p:nvPr>
            <p:extLst>
              <p:ext uri="{D42A27DB-BD31-4B8C-83A1-F6EECF244321}">
                <p14:modId xmlns:p14="http://schemas.microsoft.com/office/powerpoint/2010/main" val="2467254231"/>
              </p:ext>
            </p:extLst>
          </p:nvPr>
        </p:nvGraphicFramePr>
        <p:xfrm>
          <a:off x="755576" y="4221088"/>
          <a:ext cx="5256584" cy="1980220"/>
        </p:xfrm>
        <a:graphic>
          <a:graphicData uri="http://schemas.openxmlformats.org/drawingml/2006/table">
            <a:tbl>
              <a:tblPr/>
              <a:tblGrid>
                <a:gridCol w="2808312"/>
                <a:gridCol w="1163329"/>
                <a:gridCol w="1284943"/>
              </a:tblGrid>
              <a:tr h="486054">
                <a:tc>
                  <a:txBody>
                    <a:bodyPr/>
                    <a:lstStyle/>
                    <a:p>
                      <a:pPr algn="l" fontAlgn="b"/>
                      <a:endParaRPr lang="ja-JP" alt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ja-JP" altLang="en-US" sz="1800" b="0" i="0" u="none" strike="noStrike" dirty="0">
                          <a:solidFill>
                            <a:srgbClr val="000000"/>
                          </a:solidFill>
                          <a:effectLst/>
                          <a:latin typeface="ＭＳ Ｐゴシック"/>
                        </a:rPr>
                        <a:t>回帰係数</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en-US" altLang="ja-JP" sz="1800" b="0" i="0" u="none" strike="noStrike" dirty="0">
                          <a:solidFill>
                            <a:srgbClr val="000000"/>
                          </a:solidFill>
                          <a:effectLst/>
                          <a:latin typeface="ＭＳ Ｐゴシック"/>
                        </a:rPr>
                        <a:t>P</a:t>
                      </a:r>
                      <a:r>
                        <a:rPr lang="ja-JP" altLang="en-US" sz="1800" b="0" i="0" u="none" strike="noStrike" dirty="0">
                          <a:solidFill>
                            <a:srgbClr val="000000"/>
                          </a:solidFill>
                          <a:effectLst/>
                          <a:latin typeface="ＭＳ Ｐゴシック"/>
                        </a:rPr>
                        <a:t>値</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r>
              <a:tr h="522058">
                <a:tc>
                  <a:txBody>
                    <a:bodyPr/>
                    <a:lstStyle/>
                    <a:p>
                      <a:pPr algn="l" fontAlgn="b"/>
                      <a:r>
                        <a:rPr lang="en-US" sz="1800" b="0" i="0" u="none" strike="noStrike" dirty="0" smtClean="0">
                          <a:solidFill>
                            <a:srgbClr val="000000"/>
                          </a:solidFill>
                          <a:effectLst/>
                          <a:latin typeface="ＭＳ Ｐゴシック"/>
                        </a:rPr>
                        <a:t>actor1_isj</a:t>
                      </a:r>
                      <a:r>
                        <a:rPr lang="ja-JP" altLang="en-US" sz="1800" b="0" i="0" u="none" strike="noStrike" dirty="0" smtClean="0">
                          <a:solidFill>
                            <a:srgbClr val="000000"/>
                          </a:solidFill>
                          <a:effectLst/>
                          <a:latin typeface="ＭＳ Ｐゴシック"/>
                        </a:rPr>
                        <a:t> </a:t>
                      </a:r>
                      <a:r>
                        <a:rPr lang="en-US" altLang="ja-JP" sz="1800" b="0" i="0" u="none" strike="noStrike" dirty="0" smtClean="0">
                          <a:solidFill>
                            <a:srgbClr val="000000"/>
                          </a:solidFill>
                          <a:effectLst/>
                          <a:latin typeface="ＭＳ Ｐゴシック"/>
                        </a:rPr>
                        <a:t>(</a:t>
                      </a:r>
                      <a:r>
                        <a:rPr lang="ja-JP" altLang="en-US" sz="1800" b="0" i="0" u="none" strike="noStrike" dirty="0" smtClean="0">
                          <a:solidFill>
                            <a:srgbClr val="000000"/>
                          </a:solidFill>
                          <a:effectLst/>
                          <a:latin typeface="ＭＳ Ｐゴシック"/>
                        </a:rPr>
                        <a:t>特定事務所</a:t>
                      </a:r>
                      <a:r>
                        <a:rPr lang="en-US" altLang="ja-JP" sz="1800" b="0" i="0" u="none" strike="noStrike" dirty="0" smtClean="0">
                          <a:solidFill>
                            <a:srgbClr val="000000"/>
                          </a:solidFill>
                          <a:effectLst/>
                          <a:latin typeface="ＭＳ Ｐゴシック"/>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800" b="0" i="0" u="none" strike="noStrike">
                          <a:solidFill>
                            <a:srgbClr val="000000"/>
                          </a:solidFill>
                          <a:effectLst/>
                          <a:latin typeface="ＭＳ Ｐゴシック"/>
                        </a:rPr>
                        <a:t>0.1283</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800" b="0" i="0" u="none" strike="noStrike" dirty="0">
                          <a:solidFill>
                            <a:srgbClr val="000000"/>
                          </a:solidFill>
                          <a:effectLst/>
                          <a:latin typeface="ＭＳ Ｐゴシック"/>
                        </a:rPr>
                        <a:t>0.715</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486054">
                <a:tc>
                  <a:txBody>
                    <a:bodyPr/>
                    <a:lstStyle/>
                    <a:p>
                      <a:pPr algn="l" fontAlgn="b"/>
                      <a:r>
                        <a:rPr lang="en-US" sz="1800" b="0" i="0" u="none" strike="noStrike" dirty="0" smtClean="0">
                          <a:solidFill>
                            <a:srgbClr val="000000"/>
                          </a:solidFill>
                          <a:effectLst/>
                          <a:latin typeface="ＭＳ Ｐゴシック"/>
                        </a:rPr>
                        <a:t>actor2_isj </a:t>
                      </a:r>
                      <a:r>
                        <a:rPr lang="en-US" altLang="ja-JP" sz="1800" b="0" i="0" u="none" strike="noStrike" dirty="0" smtClean="0">
                          <a:solidFill>
                            <a:srgbClr val="000000"/>
                          </a:solidFill>
                          <a:effectLst/>
                          <a:latin typeface="ＭＳ Ｐゴシック"/>
                        </a:rPr>
                        <a:t>(</a:t>
                      </a:r>
                      <a:r>
                        <a:rPr lang="ja-JP" altLang="en-US" sz="1800" b="0" i="0" u="none" strike="noStrike" dirty="0" smtClean="0">
                          <a:solidFill>
                            <a:srgbClr val="000000"/>
                          </a:solidFill>
                          <a:effectLst/>
                          <a:latin typeface="ＭＳ Ｐゴシック"/>
                        </a:rPr>
                        <a:t>特定事務所</a:t>
                      </a:r>
                      <a:r>
                        <a:rPr lang="en-US" altLang="ja-JP" sz="1800" b="0" i="0" u="none" strike="noStrike" dirty="0" smtClean="0">
                          <a:solidFill>
                            <a:srgbClr val="000000"/>
                          </a:solidFill>
                          <a:effectLst/>
                          <a:latin typeface="ＭＳ Ｐゴシック"/>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800" b="0" i="0" u="none" strike="noStrike">
                          <a:solidFill>
                            <a:srgbClr val="000000"/>
                          </a:solidFill>
                          <a:effectLst/>
                          <a:latin typeface="ＭＳ Ｐゴシック"/>
                        </a:rPr>
                        <a:t>-0.6175</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tr-TR" sz="1800" b="0" i="0" u="none" strike="noStrike" dirty="0">
                          <a:solidFill>
                            <a:srgbClr val="000000"/>
                          </a:solidFill>
                          <a:effectLst/>
                          <a:latin typeface="ＭＳ Ｐゴシック"/>
                        </a:rPr>
                        <a:t>0.212</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486054">
                <a:tc>
                  <a:txBody>
                    <a:bodyPr/>
                    <a:lstStyle/>
                    <a:p>
                      <a:pPr algn="l" fontAlgn="b"/>
                      <a:r>
                        <a:rPr lang="en-US" sz="1800" b="0" i="0" u="none" strike="noStrike" dirty="0" err="1" smtClean="0">
                          <a:solidFill>
                            <a:srgbClr val="000000"/>
                          </a:solidFill>
                          <a:effectLst/>
                          <a:latin typeface="ＭＳ Ｐゴシック"/>
                        </a:rPr>
                        <a:t>has_original_work</a:t>
                      </a:r>
                      <a:r>
                        <a:rPr lang="ja-JP" altLang="en-US" sz="1600" b="0" i="0" u="none" strike="noStrike" dirty="0" smtClean="0">
                          <a:solidFill>
                            <a:srgbClr val="000000"/>
                          </a:solidFill>
                          <a:effectLst/>
                          <a:latin typeface="ＭＳ Ｐゴシック"/>
                        </a:rPr>
                        <a:t>（原作有無）</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is-IS" sz="1800" b="0" i="0" u="none" strike="noStrike">
                          <a:solidFill>
                            <a:srgbClr val="000000"/>
                          </a:solidFill>
                          <a:effectLst/>
                          <a:latin typeface="ＭＳ Ｐゴシック"/>
                        </a:rPr>
                        <a:t>0.0522</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nb-NO" sz="1800" b="0" i="0" u="none" strike="noStrike" dirty="0">
                          <a:solidFill>
                            <a:srgbClr val="000000"/>
                          </a:solidFill>
                          <a:effectLst/>
                          <a:latin typeface="ＭＳ Ｐゴシック"/>
                        </a:rPr>
                        <a:t>0.834</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341960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latin typeface="A-OTF 新ゴ Pr6N R"/>
                <a:ea typeface="A-OTF 新ゴ Pr6N R"/>
                <a:cs typeface="A-OTF 新ゴ Pr6N R"/>
              </a:rPr>
              <a:t>分析の</a:t>
            </a:r>
            <a:r>
              <a:rPr lang="ja-JP" altLang="en-US" sz="3600" dirty="0" smtClean="0">
                <a:latin typeface="A-OTF 新ゴ Pr6N R"/>
                <a:ea typeface="A-OTF 新ゴ Pr6N R"/>
                <a:cs typeface="A-OTF 新ゴ Pr6N R"/>
              </a:rPr>
              <a:t>結果</a:t>
            </a:r>
            <a:r>
              <a:rPr lang="ja-JP" altLang="en-US" sz="3600" dirty="0" smtClean="0">
                <a:latin typeface="A-OTF 新ゴ Pr6N R"/>
                <a:ea typeface="A-OTF 新ゴ Pr6N R"/>
                <a:cs typeface="A-OTF 新ゴ Pr6N R"/>
              </a:rPr>
              <a:t> </a:t>
            </a:r>
            <a:r>
              <a:rPr lang="en-US" altLang="ja-JP" sz="2800" dirty="0" smtClean="0">
                <a:latin typeface="A-OTF 新ゴ Pr6N R"/>
                <a:ea typeface="A-OTF 新ゴ Pr6N R"/>
                <a:cs typeface="A-OTF 新ゴ Pr6N R"/>
              </a:rPr>
              <a:t>3/3</a:t>
            </a:r>
            <a:endParaRPr lang="es-ES" altLang="ja-JP" sz="2800" dirty="0">
              <a:solidFill>
                <a:schemeClr val="tx1"/>
              </a:solidFill>
              <a:latin typeface="A-OTF 新ゴ Pr6N R"/>
              <a:ea typeface="A-OTF 新ゴ Pr6N R"/>
              <a:cs typeface="A-OTF 新ゴ Pr6N R"/>
            </a:endParaRPr>
          </a:p>
        </p:txBody>
      </p:sp>
      <p:sp>
        <p:nvSpPr>
          <p:cNvPr id="11" name="正方形/長方形 10"/>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サブ分析</a:t>
            </a:r>
            <a:r>
              <a:rPr lang="en-US" altLang="ja-JP" sz="2000" dirty="0">
                <a:latin typeface="A-OTF 新ゴ Pr6N R"/>
                <a:ea typeface="A-OTF 新ゴ Pr6N R"/>
                <a:cs typeface="A-OTF 新ゴ Pr6N R"/>
              </a:rPr>
              <a:t>1: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2232248"/>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sp>
        <p:nvSpPr>
          <p:cNvPr id="14" name="正方形/長方形 13"/>
          <p:cNvSpPr/>
          <p:nvPr/>
        </p:nvSpPr>
        <p:spPr>
          <a:xfrm>
            <a:off x="755576" y="1412776"/>
            <a:ext cx="7520007" cy="2400657"/>
          </a:xfrm>
          <a:prstGeom prst="rect">
            <a:avLst/>
          </a:prstGeom>
        </p:spPr>
        <p:txBody>
          <a:bodyPr wrap="none">
            <a:spAutoFit/>
          </a:bodyPr>
          <a:lstStyle/>
          <a:p>
            <a:r>
              <a:rPr lang="ja-JP" altLang="en-US" sz="2000" dirty="0" smtClean="0">
                <a:latin typeface="A-OTF 新ゴ Pr6N R"/>
                <a:ea typeface="A-OTF 新ゴ Pr6N R"/>
                <a:cs typeface="A-OTF 新ゴ Pr6N R"/>
              </a:rPr>
              <a:t>・背後に隠れている現象</a:t>
            </a:r>
            <a:endParaRPr lang="en-US" altLang="ja-JP" sz="2000" dirty="0" smtClean="0">
              <a:latin typeface="A-OTF 新ゴ Pr6N R"/>
              <a:ea typeface="A-OTF 新ゴ Pr6N R"/>
              <a:cs typeface="A-OTF 新ゴ Pr6N R"/>
            </a:endParaRPr>
          </a:p>
          <a:p>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 ドラマの視聴率は、年間</a:t>
            </a:r>
            <a:r>
              <a:rPr lang="en-US" altLang="ja-JP" sz="2000" dirty="0" smtClean="0">
                <a:latin typeface="A-OTF 新ゴ Pr6N R"/>
                <a:ea typeface="A-OTF 新ゴ Pr6N R"/>
                <a:cs typeface="A-OTF 新ゴ Pr6N R"/>
              </a:rPr>
              <a:t>0.32</a:t>
            </a:r>
            <a:r>
              <a:rPr lang="ja-JP" altLang="en-US" sz="2000" dirty="0" smtClean="0">
                <a:latin typeface="A-OTF 新ゴ Pr6N R"/>
                <a:ea typeface="A-OTF 新ゴ Pr6N R"/>
                <a:cs typeface="A-OTF 新ゴ Pr6N R"/>
              </a:rPr>
              <a:t>ポイントずつ低下傾向にある</a:t>
            </a:r>
            <a:endParaRPr lang="en-US" altLang="ja-JP" sz="2000" dirty="0" smtClean="0">
              <a:latin typeface="A-OTF 新ゴ Pr6N R"/>
              <a:ea typeface="A-OTF 新ゴ Pr6N R"/>
              <a:cs typeface="A-OTF 新ゴ Pr6N R"/>
            </a:endParaRPr>
          </a:p>
          <a:p>
            <a:endParaRPr lang="en-US" altLang="ja-JP" sz="1400" dirty="0" smtClean="0">
              <a:latin typeface="A-OTF 新ゴ Pr6N R"/>
              <a:ea typeface="A-OTF 新ゴ Pr6N R"/>
              <a:cs typeface="A-OTF 新ゴ Pr6N R"/>
            </a:endParaRPr>
          </a:p>
          <a:p>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- 7</a:t>
            </a:r>
            <a:r>
              <a:rPr lang="ja-JP" altLang="en-US" sz="2000" dirty="0" smtClean="0">
                <a:latin typeface="A-OTF 新ゴ Pr6N R"/>
                <a:ea typeface="A-OTF 新ゴ Pr6N R"/>
                <a:cs typeface="A-OTF 新ゴ Pr6N R"/>
              </a:rPr>
              <a:t>月期クールの視聴率は有意に低い</a:t>
            </a:r>
            <a:endParaRPr lang="en-US" altLang="ja-JP" sz="2000"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初回視聴率に差がなかったため、季節要因として途中離脱が多い</a:t>
            </a:r>
            <a:r>
              <a:rPr lang="en-US" altLang="ja-JP" dirty="0" smtClean="0">
                <a:latin typeface="A-OTF 新ゴ Pr6N R"/>
                <a:ea typeface="A-OTF 新ゴ Pr6N R"/>
                <a:cs typeface="A-OTF 新ゴ Pr6N R"/>
              </a:rPr>
              <a:t>)</a:t>
            </a:r>
          </a:p>
          <a:p>
            <a:endParaRPr lang="en-US" altLang="ja-JP" sz="1400" dirty="0" smtClean="0">
              <a:latin typeface="A-OTF 新ゴ Pr6N R"/>
              <a:ea typeface="A-OTF 新ゴ Pr6N R"/>
              <a:cs typeface="A-OTF 新ゴ Pr6N R"/>
            </a:endParaRPr>
          </a:p>
          <a:p>
            <a:r>
              <a:rPr lang="ja-JP" altLang="ja-JP" sz="2000" dirty="0">
                <a:latin typeface="A-OTF 新ゴ Pr6N R"/>
                <a:ea typeface="A-OTF 新ゴ Pr6N R"/>
                <a:cs typeface="A-OTF 新ゴ Pr6N R"/>
              </a:rPr>
              <a:t>　</a:t>
            </a:r>
            <a:r>
              <a:rPr lang="en-US" altLang="ja-JP" sz="2000" dirty="0" smtClean="0">
                <a:latin typeface="A-OTF 新ゴ Pr6N R"/>
                <a:ea typeface="A-OTF 新ゴ Pr6N R"/>
                <a:cs typeface="A-OTF 新ゴ Pr6N R"/>
              </a:rPr>
              <a:t>- </a:t>
            </a:r>
            <a:r>
              <a:rPr lang="ja-JP" altLang="en-US" sz="2000" dirty="0" smtClean="0">
                <a:latin typeface="A-OTF 新ゴ Pr6N R"/>
                <a:ea typeface="A-OTF 新ゴ Pr6N R"/>
                <a:cs typeface="A-OTF 新ゴ Pr6N R"/>
              </a:rPr>
              <a:t>各枠ごとのポテンシャルは補足に記載</a:t>
            </a:r>
            <a:endParaRPr lang="en-US" altLang="ja-JP" sz="2000" dirty="0">
              <a:latin typeface="A-OTF 新ゴ Pr6N R"/>
              <a:ea typeface="A-OTF 新ゴ Pr6N R"/>
              <a:cs typeface="A-OTF 新ゴ Pr6N R"/>
            </a:endParaRPr>
          </a:p>
          <a:p>
            <a:endParaRPr lang="en-US" altLang="ja-JP" sz="2000" dirty="0" smtClean="0">
              <a:latin typeface="A-OTF 新ゴ Pr6N R"/>
              <a:ea typeface="A-OTF 新ゴ Pr6N R"/>
              <a:cs typeface="A-OTF 新ゴ Pr6N R"/>
            </a:endParaRPr>
          </a:p>
        </p:txBody>
      </p:sp>
      <p:graphicFrame>
        <p:nvGraphicFramePr>
          <p:cNvPr id="4" name="表 3"/>
          <p:cNvGraphicFramePr>
            <a:graphicFrameLocks noGrp="1"/>
          </p:cNvGraphicFramePr>
          <p:nvPr>
            <p:extLst>
              <p:ext uri="{D42A27DB-BD31-4B8C-83A1-F6EECF244321}">
                <p14:modId xmlns:p14="http://schemas.microsoft.com/office/powerpoint/2010/main" val="810506574"/>
              </p:ext>
            </p:extLst>
          </p:nvPr>
        </p:nvGraphicFramePr>
        <p:xfrm>
          <a:off x="611560" y="3861048"/>
          <a:ext cx="6336704" cy="2160240"/>
        </p:xfrm>
        <a:graphic>
          <a:graphicData uri="http://schemas.openxmlformats.org/drawingml/2006/table">
            <a:tbl>
              <a:tblPr/>
              <a:tblGrid>
                <a:gridCol w="3238760"/>
                <a:gridCol w="1548972"/>
                <a:gridCol w="1548972"/>
              </a:tblGrid>
              <a:tr h="360040">
                <a:tc>
                  <a:txBody>
                    <a:bodyPr/>
                    <a:lstStyle/>
                    <a:p>
                      <a:pPr algn="l" fontAlgn="b"/>
                      <a:endParaRPr lang="ja-JP" alt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ja-JP" altLang="en-US" sz="1600" b="0" i="0" u="none" strike="noStrike" dirty="0">
                          <a:solidFill>
                            <a:srgbClr val="000000"/>
                          </a:solidFill>
                          <a:effectLst/>
                          <a:latin typeface="ＭＳ Ｐゴシック"/>
                        </a:rPr>
                        <a:t>回帰係数</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en-US" altLang="ja-JP" sz="1600" b="0" i="0" u="none" strike="noStrike" dirty="0">
                          <a:solidFill>
                            <a:srgbClr val="000000"/>
                          </a:solidFill>
                          <a:effectLst/>
                          <a:latin typeface="ＭＳ Ｐゴシック"/>
                        </a:rPr>
                        <a:t>P</a:t>
                      </a:r>
                      <a:r>
                        <a:rPr lang="ja-JP" altLang="en-US" sz="1600" b="0" i="0" u="none" strike="noStrike" dirty="0">
                          <a:solidFill>
                            <a:srgbClr val="000000"/>
                          </a:solidFill>
                          <a:effectLst/>
                          <a:latin typeface="ＭＳ Ｐゴシック"/>
                        </a:rPr>
                        <a:t>値</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r>
              <a:tr h="360040">
                <a:tc>
                  <a:txBody>
                    <a:bodyPr/>
                    <a:lstStyle/>
                    <a:p>
                      <a:pPr algn="l" fontAlgn="b"/>
                      <a:r>
                        <a:rPr lang="en-US" sz="1600" b="0" i="0" u="none" strike="noStrike" dirty="0" err="1" smtClean="0">
                          <a:solidFill>
                            <a:srgbClr val="000000"/>
                          </a:solidFill>
                          <a:effectLst/>
                          <a:latin typeface="ＭＳ Ｐゴシック"/>
                        </a:rPr>
                        <a:t>year_feature</a:t>
                      </a:r>
                      <a:r>
                        <a:rPr lang="en-US" sz="1600" b="0" i="0" u="none" strike="noStrike" dirty="0" smtClean="0">
                          <a:solidFill>
                            <a:srgbClr val="000000"/>
                          </a:solidFill>
                          <a:effectLst/>
                          <a:latin typeface="ＭＳ Ｐゴシック"/>
                        </a:rPr>
                        <a:t>  (年推移)</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600" b="0" i="0" u="none" strike="noStrike" dirty="0">
                          <a:solidFill>
                            <a:srgbClr val="000000"/>
                          </a:solidFill>
                          <a:effectLst/>
                          <a:latin typeface="ＭＳ Ｐゴシック"/>
                        </a:rPr>
                        <a:t>-0.318</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start_at_month_1 (1</a:t>
                      </a:r>
                      <a:r>
                        <a:rPr lang="ja-JP" altLang="en-US" sz="1600" b="0" i="0" u="none" strike="noStrike" dirty="0" smtClean="0">
                          <a:solidFill>
                            <a:srgbClr val="000000"/>
                          </a:solidFill>
                          <a:effectLst/>
                          <a:latin typeface="ＭＳ Ｐゴシック"/>
                        </a:rPr>
                        <a:t>月クールか</a:t>
                      </a:r>
                      <a:r>
                        <a:rPr lang="en-US"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600" b="0" i="0" u="none" strike="noStrike" dirty="0">
                          <a:solidFill>
                            <a:srgbClr val="000000"/>
                          </a:solidFill>
                          <a:effectLst/>
                          <a:latin typeface="ＭＳ Ｐゴシック"/>
                        </a:rPr>
                        <a:t>1.9098</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dirty="0">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start_at_month_4</a:t>
                      </a:r>
                      <a:r>
                        <a:rPr lang="ja-JP" altLang="en-US" sz="1600" b="0" i="0" u="none" strike="noStrike" dirty="0" smtClean="0">
                          <a:solidFill>
                            <a:srgbClr val="000000"/>
                          </a:solidFill>
                          <a:effectLst/>
                          <a:latin typeface="ＭＳ Ｐゴシック"/>
                        </a:rPr>
                        <a:t> </a:t>
                      </a:r>
                      <a:r>
                        <a:rPr lang="en-US" altLang="ja-JP" sz="1600" b="0" i="0" u="none" strike="noStrike" dirty="0" smtClean="0">
                          <a:solidFill>
                            <a:srgbClr val="000000"/>
                          </a:solidFill>
                          <a:effectLst/>
                          <a:latin typeface="ＭＳ Ｐゴシック"/>
                        </a:rPr>
                        <a:t>(4</a:t>
                      </a:r>
                      <a:r>
                        <a:rPr lang="ja-JP" altLang="en-US" sz="1600" b="0" i="0" u="none" strike="noStrike" dirty="0" smtClean="0">
                          <a:solidFill>
                            <a:srgbClr val="000000"/>
                          </a:solidFill>
                          <a:effectLst/>
                          <a:latin typeface="ＭＳ Ｐゴシック"/>
                        </a:rPr>
                        <a:t>月クールか</a:t>
                      </a:r>
                      <a:r>
                        <a:rPr lang="en-US" altLang="ja-JP"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fi-FI" sz="1600" b="0" i="0" u="none" strike="noStrike" dirty="0">
                          <a:solidFill>
                            <a:srgbClr val="000000"/>
                          </a:solidFill>
                          <a:effectLst/>
                          <a:latin typeface="ＭＳ Ｐゴシック"/>
                        </a:rPr>
                        <a:t>1.8879</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dirty="0">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start_at_month_7</a:t>
                      </a:r>
                      <a:r>
                        <a:rPr lang="ja-JP" altLang="en-US" sz="1600" b="0" i="0" u="none" strike="noStrike" dirty="0" smtClean="0">
                          <a:solidFill>
                            <a:srgbClr val="000000"/>
                          </a:solidFill>
                          <a:effectLst/>
                          <a:latin typeface="ＭＳ Ｐゴシック"/>
                        </a:rPr>
                        <a:t> </a:t>
                      </a:r>
                      <a:r>
                        <a:rPr lang="en-US" altLang="ja-JP" sz="1600" b="0" i="0" u="none" strike="noStrike" dirty="0" smtClean="0">
                          <a:solidFill>
                            <a:srgbClr val="000000"/>
                          </a:solidFill>
                          <a:effectLst/>
                          <a:latin typeface="ＭＳ Ｐゴシック"/>
                        </a:rPr>
                        <a:t>(7</a:t>
                      </a:r>
                      <a:r>
                        <a:rPr lang="ja-JP" altLang="en-US" sz="1600" b="0" i="0" u="none" strike="noStrike" dirty="0" smtClean="0">
                          <a:solidFill>
                            <a:srgbClr val="000000"/>
                          </a:solidFill>
                          <a:effectLst/>
                          <a:latin typeface="ＭＳ Ｐゴシック"/>
                        </a:rPr>
                        <a:t>月クールか</a:t>
                      </a:r>
                      <a:r>
                        <a:rPr lang="en-US" altLang="ja-JP"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600" b="0" i="0" u="none" strike="noStrike" dirty="0">
                          <a:solidFill>
                            <a:srgbClr val="000000"/>
                          </a:solidFill>
                          <a:effectLst/>
                          <a:latin typeface="ＭＳ Ｐゴシック"/>
                        </a:rPr>
                        <a:t>1.5568</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dirty="0">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start_at_month_10 </a:t>
                      </a:r>
                      <a:r>
                        <a:rPr lang="en-US" altLang="ja-JP" sz="1600" b="0" i="0" u="none" strike="noStrike" dirty="0" smtClean="0">
                          <a:solidFill>
                            <a:srgbClr val="000000"/>
                          </a:solidFill>
                          <a:effectLst/>
                          <a:latin typeface="ＭＳ Ｐゴシック"/>
                        </a:rPr>
                        <a:t>(10</a:t>
                      </a:r>
                      <a:r>
                        <a:rPr lang="ja-JP" altLang="en-US" sz="1600" b="0" i="0" u="none" strike="noStrike" dirty="0" smtClean="0">
                          <a:solidFill>
                            <a:srgbClr val="000000"/>
                          </a:solidFill>
                          <a:effectLst/>
                          <a:latin typeface="ＭＳ Ｐゴシック"/>
                        </a:rPr>
                        <a:t>月クールか</a:t>
                      </a:r>
                      <a:r>
                        <a:rPr lang="en-US" altLang="ja-JP"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nb-NO" sz="1600" b="0" i="0" u="none" strike="noStrike">
                          <a:solidFill>
                            <a:srgbClr val="000000"/>
                          </a:solidFill>
                          <a:effectLst/>
                          <a:latin typeface="ＭＳ Ｐゴシック"/>
                        </a:rPr>
                        <a:t>1.9629</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smtClean="0">
                          <a:solidFill>
                            <a:srgbClr val="000000"/>
                          </a:solidFill>
                          <a:effectLst/>
                          <a:latin typeface="ＭＳ Ｐゴシック"/>
                        </a:rPr>
                        <a:t>0</a:t>
                      </a:r>
                      <a:endParaRPr lang="en-US" altLang="ja-JP"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4375198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lnSpc>
                <a:spcPct val="110000"/>
              </a:lnSpc>
            </a:pPr>
            <a:r>
              <a:rPr lang="en-US" altLang="ja-JP" sz="3600" dirty="0" smtClean="0">
                <a:solidFill>
                  <a:schemeClr val="tx1"/>
                </a:solidFill>
                <a:latin typeface="A-OTF 新ゴ Pr6N R"/>
                <a:ea typeface="A-OTF 新ゴ Pr6N R"/>
                <a:cs typeface="A-OTF 新ゴ Pr6N R"/>
              </a:rPr>
              <a:t>◆⑤</a:t>
            </a:r>
            <a:r>
              <a:rPr lang="ja-JP" altLang="en-US" sz="3600" dirty="0" smtClean="0">
                <a:solidFill>
                  <a:schemeClr val="tx1"/>
                </a:solidFill>
                <a:latin typeface="A-OTF 新ゴ Pr6N R"/>
                <a:ea typeface="A-OTF 新ゴ Pr6N R"/>
                <a:cs typeface="A-OTF 新ゴ Pr6N R"/>
              </a:rPr>
              <a:t>総括</a:t>
            </a:r>
            <a:endParaRPr lang="en-US" altLang="ja-JP" sz="3600" dirty="0" smtClean="0">
              <a:solidFill>
                <a:schemeClr val="tx1"/>
              </a:solidFill>
              <a:latin typeface="A-OTF 新ゴ Pr6N R"/>
              <a:ea typeface="A-OTF 新ゴ Pr6N R"/>
              <a:cs typeface="A-OTF 新ゴ Pr6N R"/>
            </a:endParaRPr>
          </a:p>
          <a:p>
            <a:pPr algn="l">
              <a:lnSpc>
                <a:spcPct val="110000"/>
              </a:lnSpc>
            </a:pPr>
            <a:endParaRPr lang="en-US" altLang="ja-JP" sz="40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・限られたデータセットの中から、</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タレントのランクがどの程度有意であるか</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1</a:t>
            </a:r>
            <a:r>
              <a:rPr lang="ja-JP" altLang="en-US" sz="2400" dirty="0" smtClean="0">
                <a:solidFill>
                  <a:schemeClr val="tx1"/>
                </a:solidFill>
                <a:latin typeface="A-OTF 新ゴ Pr6N R"/>
                <a:ea typeface="A-OTF 新ゴ Pr6N R"/>
                <a:cs typeface="A-OTF 新ゴ Pr6N R"/>
              </a:rPr>
              <a:t>位と</a:t>
            </a:r>
            <a:r>
              <a:rPr lang="en-US" altLang="ja-JP" sz="2400" dirty="0" smtClean="0">
                <a:solidFill>
                  <a:schemeClr val="tx1"/>
                </a:solidFill>
                <a:latin typeface="A-OTF 新ゴ Pr6N R"/>
                <a:ea typeface="A-OTF 新ゴ Pr6N R"/>
                <a:cs typeface="A-OTF 新ゴ Pr6N R"/>
              </a:rPr>
              <a:t>30</a:t>
            </a:r>
            <a:r>
              <a:rPr lang="ja-JP" altLang="en-US" sz="2400" dirty="0" smtClean="0">
                <a:solidFill>
                  <a:schemeClr val="tx1"/>
                </a:solidFill>
                <a:latin typeface="A-OTF 新ゴ Pr6N R"/>
                <a:ea typeface="A-OTF 新ゴ Pr6N R"/>
                <a:cs typeface="A-OTF 新ゴ Pr6N R"/>
              </a:rPr>
              <a:t>位ランク外の差として、具体的に示せた。</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　また、続編効果も定量化することができた</a:t>
            </a:r>
            <a:endParaRPr lang="en-US" altLang="ja-JP" sz="2400" dirty="0" smtClean="0">
              <a:solidFill>
                <a:schemeClr val="tx1"/>
              </a:solidFill>
              <a:latin typeface="A-OTF 新ゴ Pr6N R"/>
              <a:ea typeface="A-OTF 新ゴ Pr6N R"/>
              <a:cs typeface="A-OTF 新ゴ Pr6N R"/>
            </a:endParaRPr>
          </a:p>
          <a:p>
            <a:pPr algn="l">
              <a:lnSpc>
                <a:spcPct val="110000"/>
              </a:lnSpc>
            </a:pP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・実務で言えば、</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データ収集を生業にして</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いる企業は数多くあり、</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こちらも精度の向上が</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期待できる。</a:t>
            </a:r>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35</a:t>
            </a:fld>
            <a:endParaRPr lang="es-ES" altLang="ja-JP"/>
          </a:p>
        </p:txBody>
      </p:sp>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88024" y="4149080"/>
            <a:ext cx="3525408" cy="1779177"/>
          </a:xfrm>
          <a:prstGeom prst="rect">
            <a:avLst/>
          </a:prstGeom>
        </p:spPr>
      </p:pic>
    </p:spTree>
    <p:extLst>
      <p:ext uri="{BB962C8B-B14F-4D97-AF65-F5344CB8AC3E}">
        <p14:creationId xmlns:p14="http://schemas.microsoft.com/office/powerpoint/2010/main" val="15901196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nSpc>
                <a:spcPct val="110000"/>
              </a:lnSpc>
            </a:pPr>
            <a:r>
              <a:rPr lang="ja-JP" altLang="en-US" sz="4000" dirty="0" smtClean="0">
                <a:solidFill>
                  <a:srgbClr val="FFFFFF"/>
                </a:solidFill>
                <a:latin typeface="A-OTF 新ゴ Pr6N R"/>
                <a:ea typeface="A-OTF 新ゴ Pr6N R"/>
                <a:cs typeface="A-OTF 新ゴ Pr6N R"/>
              </a:rPr>
              <a:t>補足資料</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36</a:t>
            </a:fld>
            <a:endParaRPr lang="es-ES" altLang="ja-JP"/>
          </a:p>
        </p:txBody>
      </p:sp>
    </p:spTree>
    <p:extLst>
      <p:ext uri="{BB962C8B-B14F-4D97-AF65-F5344CB8AC3E}">
        <p14:creationId xmlns:p14="http://schemas.microsoft.com/office/powerpoint/2010/main" val="324451417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748" y="6673378"/>
            <a:ext cx="9144000" cy="191694"/>
          </a:xfrm>
          <a:prstGeom prst="rect">
            <a:avLst/>
          </a:prstGeom>
        </p:spPr>
      </p:pic>
      <p:sp>
        <p:nvSpPr>
          <p:cNvPr id="10" name="Rectangle 150"/>
          <p:cNvSpPr txBox="1">
            <a:spLocks noChangeArrowheads="1"/>
          </p:cNvSpPr>
          <p:nvPr/>
        </p:nvSpPr>
        <p:spPr bwMode="auto">
          <a:xfrm>
            <a:off x="709396" y="620807"/>
            <a:ext cx="7776864" cy="617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枠のポテンシャル</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磁場</a:t>
            </a:r>
            <a:r>
              <a:rPr lang="en-US" altLang="ja-JP" sz="3600" dirty="0" smtClean="0">
                <a:solidFill>
                  <a:schemeClr val="tx1"/>
                </a:solidFill>
                <a:latin typeface="A-OTF 新ゴ Pr6N R"/>
                <a:ea typeface="A-OTF 新ゴ Pr6N R"/>
                <a:cs typeface="A-OTF 新ゴ Pr6N R"/>
              </a:rPr>
              <a:t>)</a:t>
            </a:r>
            <a:endParaRPr lang="ja-JP" altLang="en-US" sz="3600" dirty="0" smtClean="0">
              <a:solidFill>
                <a:schemeClr val="tx1"/>
              </a:solidFill>
              <a:latin typeface="A-OTF 新ゴ Pr6N R"/>
              <a:ea typeface="A-OTF 新ゴ Pr6N R"/>
              <a:cs typeface="A-OTF 新ゴ Pr6N R"/>
            </a:endParaRPr>
          </a:p>
        </p:txBody>
      </p:sp>
      <p:pic>
        <p:nvPicPr>
          <p:cNvPr id="7" name="図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37</a:t>
            </a:fld>
            <a:endParaRPr lang="es-ES" altLang="ja-JP"/>
          </a:p>
        </p:txBody>
      </p:sp>
      <p:graphicFrame>
        <p:nvGraphicFramePr>
          <p:cNvPr id="2" name="表 1"/>
          <p:cNvGraphicFramePr>
            <a:graphicFrameLocks noGrp="1"/>
          </p:cNvGraphicFramePr>
          <p:nvPr>
            <p:extLst>
              <p:ext uri="{D42A27DB-BD31-4B8C-83A1-F6EECF244321}">
                <p14:modId xmlns:p14="http://schemas.microsoft.com/office/powerpoint/2010/main" val="152970359"/>
              </p:ext>
            </p:extLst>
          </p:nvPr>
        </p:nvGraphicFramePr>
        <p:xfrm>
          <a:off x="1331640" y="1412776"/>
          <a:ext cx="5616624" cy="4957325"/>
        </p:xfrm>
        <a:graphic>
          <a:graphicData uri="http://schemas.openxmlformats.org/drawingml/2006/table">
            <a:tbl>
              <a:tblPr/>
              <a:tblGrid>
                <a:gridCol w="2686699"/>
                <a:gridCol w="1417757"/>
                <a:gridCol w="1512168"/>
              </a:tblGrid>
              <a:tr h="215522">
                <a:tc>
                  <a:txBody>
                    <a:bodyPr/>
                    <a:lstStyle/>
                    <a:p>
                      <a:pPr algn="l" fontAlgn="b"/>
                      <a:r>
                        <a:rPr lang="ja-JP" altLang="en-US" sz="1400" b="0" i="0" u="none" strike="noStrike" dirty="0" smtClean="0">
                          <a:solidFill>
                            <a:srgbClr val="000000"/>
                          </a:solidFill>
                          <a:effectLst/>
                          <a:latin typeface="ＭＳ Ｐゴシック"/>
                        </a:rPr>
                        <a:t>枠のポテンシャル</a:t>
                      </a:r>
                      <a:endParaRPr lang="en-US"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r" fontAlgn="b"/>
                      <a:r>
                        <a:rPr lang="ja-JP" altLang="en-US" sz="1400" b="0" i="0" u="none" strike="noStrike" dirty="0" smtClean="0">
                          <a:solidFill>
                            <a:srgbClr val="000000"/>
                          </a:solidFill>
                          <a:effectLst/>
                          <a:latin typeface="ＭＳ Ｐゴシック"/>
                        </a:rPr>
                        <a:t>回帰係数</a:t>
                      </a:r>
                      <a:endParaRPr lang="nb-NO"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r" fontAlgn="b"/>
                      <a:r>
                        <a:rPr lang="en-US" altLang="en-US" sz="1400" b="0" i="0" u="none" strike="noStrike" dirty="0" smtClean="0">
                          <a:solidFill>
                            <a:srgbClr val="000000"/>
                          </a:solidFill>
                          <a:effectLst/>
                          <a:latin typeface="ＭＳ Ｐゴシック"/>
                        </a:rPr>
                        <a:t>P</a:t>
                      </a:r>
                      <a:r>
                        <a:rPr lang="ja-JP" altLang="en-US" sz="1400" b="0" i="0" u="none" strike="noStrike" dirty="0" smtClean="0">
                          <a:solidFill>
                            <a:srgbClr val="000000"/>
                          </a:solidFill>
                          <a:effectLst/>
                          <a:latin typeface="ＭＳ Ｐゴシック"/>
                        </a:rPr>
                        <a:t>値</a:t>
                      </a:r>
                      <a:endParaRPr lang="nb-NO"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r>
              <a:tr h="215522">
                <a:tc>
                  <a:txBody>
                    <a:bodyPr/>
                    <a:lstStyle/>
                    <a:p>
                      <a:pPr algn="l" fontAlgn="b"/>
                      <a:r>
                        <a:rPr lang="en-US" sz="1400" b="0" i="0" u="none" strike="noStrike" dirty="0">
                          <a:solidFill>
                            <a:srgbClr val="000000"/>
                          </a:solidFill>
                          <a:effectLst/>
                          <a:latin typeface="ＭＳ Ｐゴシック"/>
                        </a:rPr>
                        <a:t>time_table_土21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1.7885</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0.001</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time_table_土22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2.1244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0.009</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time_table_土23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-2.6643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dirty="0">
                          <a:solidFill>
                            <a:srgbClr val="000000"/>
                          </a:solidFill>
                          <a:effectLst/>
                          <a:latin typeface="ＭＳ Ｐゴシック"/>
                        </a:rPr>
                        <a:t>time_table_日21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3.0792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time_table_日22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1.5959</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0.01</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time_table_日23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-2.939</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0.021</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time_table_月20</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dirty="0">
                          <a:solidFill>
                            <a:srgbClr val="000000"/>
                          </a:solidFill>
                          <a:effectLst/>
                          <a:latin typeface="ＭＳ Ｐゴシック"/>
                        </a:rPr>
                        <a:t>-0.776</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0.273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time_table_月21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3.0654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time_table_木20</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-0.4215</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0.743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dirty="0">
                          <a:solidFill>
                            <a:srgbClr val="000000"/>
                          </a:solidFill>
                          <a:effectLst/>
                          <a:latin typeface="ＭＳ Ｐゴシック"/>
                        </a:rPr>
                        <a:t>2.4974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t-IT" sz="1400" b="0" i="0" u="none" strike="noStrike">
                          <a:solidFill>
                            <a:srgbClr val="000000"/>
                          </a:solidFill>
                          <a:effectLst/>
                          <a:latin typeface="ＭＳ Ｐゴシック"/>
                        </a:rPr>
                        <a:t>0.5994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t-IT" sz="1400" b="0" i="0" u="none" strike="noStrike">
                          <a:solidFill>
                            <a:srgbClr val="000000"/>
                          </a:solidFill>
                          <a:effectLst/>
                          <a:latin typeface="ＭＳ Ｐゴシック"/>
                        </a:rPr>
                        <a:t>0.195</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-3.9594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time_table_水21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1.5423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0.228</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time_table_水22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2.4568</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time_table_火21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1.0224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0.042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time_table_火22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0.7512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0.067</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time_table_金20</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-2.2507</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0.203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time_table_金22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1.0586</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0.022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time_table_金23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-1.2533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0.007</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mr-IN" sz="1400" b="0" i="0" u="none" strike="noStrike">
                          <a:solidFill>
                            <a:srgbClr val="000000"/>
                          </a:solidFill>
                          <a:effectLst/>
                          <a:latin typeface="ＭＳ Ｐゴシック"/>
                        </a:rPr>
                        <a:t>time_table_金22                 </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1.0586</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0.022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mr-IN" sz="1400" b="0" i="0" u="none" strike="noStrike">
                          <a:solidFill>
                            <a:srgbClr val="000000"/>
                          </a:solidFill>
                          <a:effectLst/>
                          <a:latin typeface="ＭＳ Ｐゴシック"/>
                        </a:rPr>
                        <a:t>time_table_金23                   </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-1.2533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is-IS" sz="1400" b="0" i="0" u="none" strike="noStrike" dirty="0" smtClean="0">
                          <a:solidFill>
                            <a:srgbClr val="000000"/>
                          </a:solidFill>
                          <a:effectLst/>
                          <a:latin typeface="ＭＳ Ｐゴシック"/>
                        </a:rPr>
                        <a:t>0.007</a:t>
                      </a:r>
                      <a:endParaRPr lang="is-IS"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912525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38</a:t>
            </a:fld>
            <a:endParaRPr lang="es-ES" altLang="ja-JP"/>
          </a:p>
        </p:txBody>
      </p:sp>
      <p:sp>
        <p:nvSpPr>
          <p:cNvPr id="7"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en-US" altLang="ja-JP" sz="3200" dirty="0">
                <a:solidFill>
                  <a:schemeClr val="tx1"/>
                </a:solidFill>
                <a:latin typeface="A-OTF 新ゴ Pr6N R"/>
                <a:ea typeface="A-OTF 新ゴ Pr6N R"/>
                <a:cs typeface="A-OTF 新ゴ Pr6N R"/>
              </a:rPr>
              <a:t>LASSO</a:t>
            </a:r>
            <a:r>
              <a:rPr lang="ja-JP" altLang="en-US" sz="3600" dirty="0" smtClean="0">
                <a:solidFill>
                  <a:schemeClr val="tx1"/>
                </a:solidFill>
                <a:latin typeface="A-OTF 新ゴ Pr6N R"/>
                <a:ea typeface="A-OTF 新ゴ Pr6N R"/>
                <a:cs typeface="A-OTF 新ゴ Pr6N R"/>
              </a:rPr>
              <a:t>回帰について</a:t>
            </a:r>
            <a:endParaRPr lang="es-ES" altLang="ja-JP" dirty="0">
              <a:solidFill>
                <a:schemeClr val="tx1"/>
              </a:solidFill>
              <a:latin typeface="A-OTF 新ゴ Pr6N R"/>
              <a:ea typeface="A-OTF 新ゴ Pr6N R"/>
              <a:cs typeface="A-OTF 新ゴ Pr6N R"/>
            </a:endParaRPr>
          </a:p>
        </p:txBody>
      </p:sp>
      <p:sp>
        <p:nvSpPr>
          <p:cNvPr id="8" name="角丸四角形 7"/>
          <p:cNvSpPr/>
          <p:nvPr/>
        </p:nvSpPr>
        <p:spPr bwMode="auto">
          <a:xfrm>
            <a:off x="683568" y="1341656"/>
            <a:ext cx="7920880" cy="1511280"/>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en-US" altLang="ja-JP" sz="1600" dirty="0">
                <a:latin typeface="A-OTF 新ゴ Pr6N R"/>
                <a:ea typeface="A-OTF 新ゴ Pr6N R"/>
                <a:cs typeface="A-OTF 新ゴ Pr6N R"/>
              </a:rPr>
              <a:t>l</a:t>
            </a:r>
            <a:r>
              <a:rPr lang="en-US" altLang="ja-JP" sz="1600" dirty="0" smtClean="0">
                <a:latin typeface="A-OTF 新ゴ Pr6N R"/>
                <a:ea typeface="A-OTF 新ゴ Pr6N R"/>
                <a:cs typeface="A-OTF 新ゴ Pr6N R"/>
              </a:rPr>
              <a:t>1</a:t>
            </a:r>
            <a:r>
              <a:rPr lang="ja-JP" altLang="en-US" sz="1600" dirty="0" smtClean="0">
                <a:latin typeface="A-OTF 新ゴ Pr6N R"/>
                <a:ea typeface="A-OTF 新ゴ Pr6N R"/>
                <a:cs typeface="A-OTF 新ゴ Pr6N R"/>
              </a:rPr>
              <a:t>ノルム、使用する説明変数量の増加に対して、損失関数でペナルティを実装した</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回帰分析モデル</a:t>
            </a:r>
            <a:endParaRPr lang="en-US" altLang="ja-JP" sz="1600" dirty="0" smtClean="0">
              <a:latin typeface="A-OTF 新ゴ Pr6N R"/>
              <a:ea typeface="A-OTF 新ゴ Pr6N R"/>
              <a:cs typeface="A-OTF 新ゴ Pr6N R"/>
            </a:endParaRPr>
          </a:p>
          <a:p>
            <a:endParaRPr lang="en-US" altLang="ja-JP" sz="1600" dirty="0">
              <a:latin typeface="A-OTF 新ゴ Pr6N R"/>
              <a:ea typeface="A-OTF 新ゴ Pr6N R"/>
              <a:cs typeface="A-OTF 新ゴ Pr6N R"/>
            </a:endParaRPr>
          </a:p>
          <a:p>
            <a:r>
              <a:rPr lang="ja-JP" altLang="en-US" sz="1600" dirty="0" smtClean="0">
                <a:latin typeface="A-OTF 新ゴ Pr6N R"/>
                <a:ea typeface="A-OTF 新ゴ Pr6N R"/>
                <a:cs typeface="A-OTF 新ゴ Pr6N R"/>
              </a:rPr>
              <a:t>スパース性が高く説明変数の数が多い場合に有効</a:t>
            </a:r>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p:txBody>
      </p:sp>
      <p:sp>
        <p:nvSpPr>
          <p:cNvPr id="9" name="正方形/長方形 8"/>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11" name="図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5576" y="3251588"/>
            <a:ext cx="6990248" cy="2193636"/>
          </a:xfrm>
          <a:prstGeom prst="rect">
            <a:avLst/>
          </a:prstGeom>
        </p:spPr>
      </p:pic>
    </p:spTree>
    <p:extLst>
      <p:ext uri="{BB962C8B-B14F-4D97-AF65-F5344CB8AC3E}">
        <p14:creationId xmlns:p14="http://schemas.microsoft.com/office/powerpoint/2010/main" val="9524238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type="body" idx="1"/>
          </p:nvPr>
        </p:nvSpPr>
        <p:spPr/>
        <p:txBody>
          <a:bodyPr/>
          <a:lstStyle/>
          <a:p>
            <a:endParaRPr lang="ja-JP" altLang="en-US">
              <a:solidFill>
                <a:schemeClr val="bg1"/>
              </a:solidFill>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7" name="正方形/長方形 6"/>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8" name="Rectangle 150"/>
          <p:cNvSpPr txBox="1">
            <a:spLocks noChangeArrowheads="1"/>
          </p:cNvSpPr>
          <p:nvPr/>
        </p:nvSpPr>
        <p:spPr bwMode="auto">
          <a:xfrm>
            <a:off x="706658" y="620688"/>
            <a:ext cx="777686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◆Netflix</a:t>
            </a:r>
            <a:r>
              <a:rPr lang="ja-JP" altLang="en-US" sz="3600" dirty="0" smtClean="0">
                <a:solidFill>
                  <a:schemeClr val="tx1"/>
                </a:solidFill>
                <a:latin typeface="A-OTF 新ゴ Pr6N R"/>
                <a:ea typeface="A-OTF 新ゴ Pr6N R"/>
                <a:cs typeface="A-OTF 新ゴ Pr6N R"/>
              </a:rPr>
              <a:t>社について</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a:t>
            </a:r>
            <a:r>
              <a:rPr lang="ja-JP" altLang="en-US" dirty="0">
                <a:latin typeface="A-OTF 新ゴ Pr6N R"/>
                <a:ea typeface="A-OTF 新ゴ Pr6N R"/>
                <a:cs typeface="A-OTF 新ゴ Pr6N R"/>
              </a:rPr>
              <a:t>番組</a:t>
            </a:r>
            <a:r>
              <a:rPr lang="ja-JP" altLang="en-US" dirty="0" smtClean="0">
                <a:latin typeface="A-OTF 新ゴ Pr6N R"/>
                <a:ea typeface="A-OTF 新ゴ Pr6N R"/>
                <a:cs typeface="A-OTF 新ゴ Pr6N R"/>
              </a:rPr>
              <a:t>に</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暴力レベル</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登場</a:t>
            </a:r>
            <a:r>
              <a:rPr lang="ja-JP" altLang="en-US" dirty="0">
                <a:latin typeface="A-OTF 新ゴ Pr6N R"/>
                <a:ea typeface="A-OTF 新ゴ Pr6N R"/>
                <a:cs typeface="A-OTF 新ゴ Pr6N R"/>
              </a:rPr>
              <a:t>人物の</a:t>
            </a:r>
            <a:r>
              <a:rPr lang="ja-JP" altLang="en-US" dirty="0" smtClean="0">
                <a:latin typeface="A-OTF 新ゴ Pr6N R"/>
                <a:ea typeface="A-OTF 新ゴ Pr6N R"/>
                <a:cs typeface="A-OTF 新ゴ Pr6N R"/>
              </a:rPr>
              <a:t>職業</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時代設定</a:t>
            </a:r>
            <a:r>
              <a:rPr lang="en-US" altLang="ja-JP" dirty="0">
                <a:latin typeface="A-OTF 新ゴ Pr6N R"/>
                <a:ea typeface="A-OTF 新ゴ Pr6N R"/>
                <a:cs typeface="A-OTF 新ゴ Pr6N R"/>
              </a:rPr>
              <a:t>｣</a:t>
            </a:r>
            <a:r>
              <a:rPr lang="ja-JP" altLang="en-US" dirty="0" smtClean="0">
                <a:latin typeface="A-OTF 新ゴ Pr6N R"/>
                <a:ea typeface="A-OTF 新ゴ Pr6N R"/>
                <a:cs typeface="A-OTF 新ゴ Pr6N R"/>
              </a:rPr>
              <a:t>など</a:t>
            </a:r>
            <a:r>
              <a:rPr lang="en-US" altLang="ja-JP" dirty="0">
                <a:latin typeface="A-OTF 新ゴ Pr6N R"/>
                <a:ea typeface="A-OTF 新ゴ Pr6N R"/>
                <a:cs typeface="A-OTF 新ゴ Pr6N R"/>
              </a:rPr>
              <a:t>100</a:t>
            </a:r>
            <a:r>
              <a:rPr lang="ja-JP" altLang="en-US" dirty="0">
                <a:latin typeface="A-OTF 新ゴ Pr6N R"/>
                <a:ea typeface="A-OTF 新ゴ Pr6N R"/>
                <a:cs typeface="A-OTF 新ゴ Pr6N R"/>
              </a:rPr>
              <a:t>以上</a:t>
            </a:r>
            <a:r>
              <a:rPr lang="ja-JP" altLang="en-US" dirty="0" smtClean="0">
                <a:latin typeface="A-OTF 新ゴ Pr6N R"/>
                <a:ea typeface="A-OTF 新ゴ Pr6N R"/>
                <a:cs typeface="A-OTF 新ゴ Pr6N R"/>
              </a:rPr>
              <a:t>の</a:t>
            </a:r>
            <a:endParaRPr lang="en-US" altLang="ja-JP" dirty="0" smtClean="0">
              <a:latin typeface="A-OTF 新ゴ Pr6N R"/>
              <a:ea typeface="A-OTF 新ゴ Pr6N R"/>
              <a:cs typeface="A-OTF 新ゴ Pr6N R"/>
            </a:endParaRPr>
          </a:p>
          <a:p>
            <a:r>
              <a:rPr lang="ja-JP" altLang="ja-JP" dirty="0">
                <a:latin typeface="A-OTF 新ゴ Pr6N R"/>
                <a:ea typeface="A-OTF 新ゴ Pr6N R"/>
                <a:cs typeface="A-OTF 新ゴ Pr6N R"/>
              </a:rPr>
              <a:t>　</a:t>
            </a:r>
            <a:r>
              <a:rPr lang="ja-JP" altLang="en-US" u="sng" dirty="0" smtClean="0">
                <a:solidFill>
                  <a:srgbClr val="C50037"/>
                </a:solidFill>
                <a:latin typeface="A-OTF 新ゴ Pr6N R"/>
                <a:ea typeface="A-OTF 新ゴ Pr6N R"/>
                <a:cs typeface="A-OTF 新ゴ Pr6N R"/>
              </a:rPr>
              <a:t>キーワードをタグ付け</a:t>
            </a:r>
            <a:endParaRPr lang="en-US" altLang="ja-JP" u="sng" dirty="0" smtClean="0">
              <a:solidFill>
                <a:srgbClr val="C50037"/>
              </a:solidFill>
              <a:latin typeface="A-OTF 新ゴ Pr6N R"/>
              <a:ea typeface="A-OTF 新ゴ Pr6N R"/>
              <a:cs typeface="A-OTF 新ゴ Pr6N R"/>
            </a:endParaRPr>
          </a:p>
          <a:p>
            <a:endParaRPr lang="en-US" altLang="ja-JP" sz="1200" dirty="0">
              <a:latin typeface="A-OTF 新ゴ Pr6N R"/>
              <a:ea typeface="A-OTF 新ゴ Pr6N R"/>
              <a:cs typeface="A-OTF 新ゴ Pr6N R"/>
            </a:endParaRPr>
          </a:p>
          <a:p>
            <a:r>
              <a:rPr lang="ja-JP" altLang="en-US" dirty="0" smtClean="0">
                <a:latin typeface="A-OTF 新ゴ Pr6N R"/>
                <a:ea typeface="A-OTF 新ゴ Pr6N R"/>
                <a:cs typeface="A-OTF 新ゴ Pr6N R"/>
              </a:rPr>
              <a:t>・キーワードに加え再生数</a:t>
            </a:r>
            <a:r>
              <a:rPr lang="en-US" altLang="ja-JP" dirty="0"/>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停止</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が押された箇所</a:t>
            </a:r>
            <a:r>
              <a:rPr lang="en-US" altLang="ja-JP" dirty="0"/>
              <a:t>､</a:t>
            </a:r>
            <a:r>
              <a:rPr lang="ja-JP" altLang="en-US" dirty="0" smtClean="0">
                <a:latin typeface="A-OTF 新ゴ Pr6N R"/>
                <a:ea typeface="A-OTF 新ゴ Pr6N R"/>
                <a:cs typeface="A-OTF 新ゴ Pr6N R"/>
              </a:rPr>
              <a:t>検索</a:t>
            </a:r>
            <a:r>
              <a:rPr lang="ja-JP" altLang="en-US" dirty="0">
                <a:latin typeface="A-OTF 新ゴ Pr6N R"/>
                <a:ea typeface="A-OTF 新ゴ Pr6N R"/>
                <a:cs typeface="A-OTF 新ゴ Pr6N R"/>
              </a:rPr>
              <a:t>ワード</a:t>
            </a:r>
            <a:r>
              <a:rPr lang="ja-JP" altLang="en-US" dirty="0" smtClean="0">
                <a:latin typeface="A-OTF 新ゴ Pr6N R"/>
                <a:ea typeface="A-OTF 新ゴ Pr6N R"/>
                <a:cs typeface="A-OTF 新ゴ Pr6N R"/>
              </a:rPr>
              <a:t>などを</a:t>
            </a:r>
            <a:r>
              <a:rPr lang="ja-JP" altLang="en-US" dirty="0">
                <a:latin typeface="A-OTF 新ゴ Pr6N R"/>
                <a:ea typeface="A-OTF 新ゴ Pr6N R"/>
                <a:cs typeface="A-OTF 新ゴ Pr6N R"/>
              </a:rPr>
              <a:t>分析</a:t>
            </a:r>
            <a:endParaRPr lang="en-US" altLang="ja-JP" dirty="0">
              <a:latin typeface="A-OTF 新ゴ Pr6N R"/>
              <a:ea typeface="A-OTF 新ゴ Pr6N R"/>
              <a:cs typeface="A-OTF 新ゴ Pr6N R"/>
            </a:endParaRPr>
          </a:p>
          <a:p>
            <a:endParaRPr lang="en-US" altLang="ja-JP" sz="1400"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a:t>
            </a:r>
            <a:r>
              <a:rPr lang="ja-JP" altLang="en-US" dirty="0">
                <a:latin typeface="A-OTF 新ゴ Pr6N R"/>
                <a:ea typeface="A-OTF 新ゴ Pr6N R"/>
                <a:cs typeface="A-OTF 新ゴ Pr6N R"/>
              </a:rPr>
              <a:t>その</a:t>
            </a:r>
            <a:r>
              <a:rPr lang="ja-JP" altLang="en-US" dirty="0" smtClean="0">
                <a:latin typeface="A-OTF 新ゴ Pr6N R"/>
                <a:ea typeface="A-OTF 新ゴ Pr6N R"/>
                <a:cs typeface="A-OTF 新ゴ Pr6N R"/>
              </a:rPr>
              <a:t>上</a:t>
            </a:r>
            <a:r>
              <a:rPr lang="en-US" altLang="ja-JP" u="sng" dirty="0" smtClean="0">
                <a:solidFill>
                  <a:srgbClr val="C50037"/>
                </a:solidFill>
                <a:latin typeface="A-OTF 新ゴ Pr6N R"/>
                <a:ea typeface="A-OTF 新ゴ Pr6N R"/>
                <a:cs typeface="A-OTF 新ゴ Pr6N R"/>
              </a:rPr>
              <a:t>8500</a:t>
            </a:r>
            <a:r>
              <a:rPr lang="ja-JP" altLang="en-US" u="sng" dirty="0" smtClean="0">
                <a:solidFill>
                  <a:srgbClr val="C50037"/>
                </a:solidFill>
                <a:latin typeface="A-OTF 新ゴ Pr6N R"/>
                <a:ea typeface="A-OTF 新ゴ Pr6N R"/>
                <a:cs typeface="A-OTF 新ゴ Pr6N R"/>
              </a:rPr>
              <a:t>億円</a:t>
            </a:r>
            <a:r>
              <a:rPr lang="en-US" altLang="ja-JP" u="sng" dirty="0" smtClean="0">
                <a:solidFill>
                  <a:srgbClr val="C50037"/>
                </a:solidFill>
                <a:latin typeface="A-OTF 新ゴ Pr6N R"/>
                <a:ea typeface="A-OTF 新ゴ Pr6N R"/>
                <a:cs typeface="A-OTF 新ゴ Pr6N R"/>
              </a:rPr>
              <a:t>/</a:t>
            </a:r>
            <a:r>
              <a:rPr lang="ja-JP" altLang="en-US" u="sng" dirty="0" smtClean="0">
                <a:solidFill>
                  <a:srgbClr val="C50037"/>
                </a:solidFill>
                <a:latin typeface="A-OTF 新ゴ Pr6N R"/>
                <a:ea typeface="A-OTF 新ゴ Pr6N R"/>
                <a:cs typeface="A-OTF 新ゴ Pr6N R"/>
              </a:rPr>
              <a:t>年</a:t>
            </a:r>
            <a:r>
              <a:rPr lang="en-US" altLang="ja-JP" u="sng" dirty="0" smtClean="0">
                <a:solidFill>
                  <a:srgbClr val="C50037"/>
                </a:solidFill>
                <a:latin typeface="A-OTF 新ゴ Pr6N R"/>
                <a:ea typeface="A-OTF 新ゴ Pr6N R"/>
                <a:cs typeface="A-OTF 新ゴ Pr6N R"/>
              </a:rPr>
              <a:t> </a:t>
            </a:r>
            <a:r>
              <a:rPr lang="ja-JP" altLang="en-US" u="sng" dirty="0" smtClean="0">
                <a:solidFill>
                  <a:srgbClr val="C50037"/>
                </a:solidFill>
                <a:latin typeface="A-OTF 新ゴ Pr6N R"/>
                <a:ea typeface="A-OTF 新ゴ Pr6N R"/>
                <a:cs typeface="A-OTF 新ゴ Pr6N R"/>
              </a:rPr>
              <a:t>オリジナルコンテンツ</a:t>
            </a:r>
            <a:r>
              <a:rPr lang="ja-JP" altLang="en-US" dirty="0" smtClean="0">
                <a:latin typeface="A-OTF 新ゴ Pr6N R"/>
                <a:ea typeface="A-OTF 新ゴ Pr6N R"/>
                <a:cs typeface="A-OTF 新ゴ Pr6N R"/>
              </a:rPr>
              <a:t>への投資</a:t>
            </a:r>
            <a:r>
              <a:rPr lang="ja-JP" altLang="en-US" dirty="0">
                <a:latin typeface="A-OTF 新ゴ Pr6N R"/>
                <a:ea typeface="A-OTF 新ゴ Pr6N R"/>
                <a:cs typeface="A-OTF 新ゴ Pr6N R"/>
              </a:rPr>
              <a:t>を行っている</a:t>
            </a:r>
            <a:endParaRPr lang="en-US" altLang="ja-JP" dirty="0">
              <a:latin typeface="A-OTF 新ゴ Pr6N R"/>
              <a:ea typeface="A-OTF 新ゴ Pr6N R"/>
              <a:cs typeface="A-OTF 新ゴ Pr6N R"/>
            </a:endParaRPr>
          </a:p>
        </p:txBody>
      </p:sp>
      <p:pic>
        <p:nvPicPr>
          <p:cNvPr id="2" name="図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7484" y="3367408"/>
            <a:ext cx="3894516" cy="3088654"/>
          </a:xfrm>
          <a:prstGeom prst="rect">
            <a:avLst/>
          </a:prstGeom>
        </p:spPr>
      </p:pic>
      <p:pic>
        <p:nvPicPr>
          <p:cNvPr id="3" name="図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65495" y="3472867"/>
            <a:ext cx="2908461" cy="2908461"/>
          </a:xfrm>
          <a:prstGeom prst="rect">
            <a:avLst/>
          </a:prstGeom>
        </p:spPr>
      </p:pic>
      <p:pic>
        <p:nvPicPr>
          <p:cNvPr id="10" name="図 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4" name="スライド番号プレースホルダー 3"/>
          <p:cNvSpPr>
            <a:spLocks noGrp="1"/>
          </p:cNvSpPr>
          <p:nvPr>
            <p:ph type="sldNum" sz="quarter" idx="12"/>
          </p:nvPr>
        </p:nvSpPr>
        <p:spPr/>
        <p:txBody>
          <a:bodyPr/>
          <a:lstStyle/>
          <a:p>
            <a:fld id="{C68BA38C-F6F2-DE4B-BB36-4202AA432CFB}" type="slidenum">
              <a:rPr lang="es-ES" altLang="ja-JP" smtClean="0"/>
              <a:pPr/>
              <a:t>39</a:t>
            </a:fld>
            <a:endParaRPr lang="es-ES" altLang="ja-JP"/>
          </a:p>
        </p:txBody>
      </p:sp>
    </p:spTree>
    <p:extLst>
      <p:ext uri="{BB962C8B-B14F-4D97-AF65-F5344CB8AC3E}">
        <p14:creationId xmlns:p14="http://schemas.microsoft.com/office/powerpoint/2010/main" val="105573122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4</a:t>
            </a:fld>
            <a:endParaRPr lang="uk-UA">
              <a:uFillTx/>
            </a:endParaRPr>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1520" y="1124744"/>
            <a:ext cx="3880852" cy="2304256"/>
          </a:xfrm>
          <a:prstGeom prst="rect">
            <a:avLst/>
          </a:prstGeom>
        </p:spPr>
      </p:pic>
      <p:pic>
        <p:nvPicPr>
          <p:cNvPr id="3" name="図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408" y="4298352"/>
            <a:ext cx="1123652" cy="1639480"/>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9468" y="4077072"/>
            <a:ext cx="2716989" cy="2037742"/>
          </a:xfrm>
          <a:prstGeom prst="rect">
            <a:avLst/>
          </a:prstGeom>
        </p:spPr>
      </p:pic>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236784" cy="707886"/>
          </a:xfrm>
          <a:prstGeom prst="rect">
            <a:avLst/>
          </a:prstGeom>
        </p:spPr>
        <p:txBody>
          <a:bodyPr wrap="none" rtlCol="0">
            <a:spAutoFit/>
          </a:bodyPr>
          <a:lstStyle/>
          <a:p>
            <a:r>
              <a:rPr kumimoji="1" lang="ja-JP" altLang="en-US" sz="4000" dirty="0" smtClean="0">
                <a:latin typeface="HGP明朝E"/>
                <a:ea typeface="HGP明朝E"/>
                <a:cs typeface="HGP明朝E"/>
              </a:rPr>
              <a:t>旧来型の会議</a:t>
            </a:r>
            <a:endParaRPr kumimoji="1" lang="ja-JP" altLang="en-US" sz="4000" dirty="0">
              <a:latin typeface="HGP明朝E"/>
              <a:ea typeface="HGP明朝E"/>
              <a:cs typeface="HGP明朝E"/>
            </a:endParaRPr>
          </a:p>
        </p:txBody>
      </p:sp>
      <p:sp>
        <p:nvSpPr>
          <p:cNvPr id="9" name="テキスト ボックス 8"/>
          <p:cNvSpPr txBox="1"/>
          <p:nvPr/>
        </p:nvSpPr>
        <p:spPr>
          <a:xfrm>
            <a:off x="179512" y="3553852"/>
            <a:ext cx="4200389" cy="523220"/>
          </a:xfrm>
          <a:prstGeom prst="rect">
            <a:avLst/>
          </a:prstGeom>
        </p:spPr>
        <p:txBody>
          <a:bodyPr wrap="none" rtlCol="0">
            <a:spAutoFit/>
          </a:bodyPr>
          <a:lstStyle/>
          <a:p>
            <a:r>
              <a:rPr kumimoji="1" lang="ja-JP" altLang="en-US" sz="2800" dirty="0" smtClean="0">
                <a:latin typeface="HGP明朝E"/>
                <a:ea typeface="HGP明朝E"/>
                <a:cs typeface="HGP明朝E"/>
              </a:rPr>
              <a:t>デジタル化されない特徴量</a:t>
            </a:r>
            <a:endParaRPr kumimoji="1" lang="ja-JP" altLang="en-US" sz="2000" dirty="0">
              <a:latin typeface="HGP明朝E"/>
              <a:ea typeface="HGP明朝E"/>
              <a:cs typeface="HGP明朝E"/>
            </a:endParaRPr>
          </a:p>
        </p:txBody>
      </p:sp>
      <p:pic>
        <p:nvPicPr>
          <p:cNvPr id="15" name="図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0721400">
            <a:off x="8152479" y="3330935"/>
            <a:ext cx="1983041" cy="2644055"/>
          </a:xfrm>
          <a:prstGeom prst="rect">
            <a:avLst/>
          </a:prstGeom>
        </p:spPr>
      </p:pic>
      <p:pic>
        <p:nvPicPr>
          <p:cNvPr id="16" name="図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26162" y="804701"/>
            <a:ext cx="2098508" cy="1922547"/>
          </a:xfrm>
          <a:prstGeom prst="rect">
            <a:avLst/>
          </a:prstGeom>
        </p:spPr>
      </p:pic>
      <p:sp>
        <p:nvSpPr>
          <p:cNvPr id="10" name="テキスト ボックス 9"/>
          <p:cNvSpPr txBox="1"/>
          <p:nvPr/>
        </p:nvSpPr>
        <p:spPr>
          <a:xfrm rot="21214160">
            <a:off x="3525295" y="2095520"/>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pic>
        <p:nvPicPr>
          <p:cNvPr id="13" name="図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99992" y="3429000"/>
            <a:ext cx="1872208" cy="2583647"/>
          </a:xfrm>
          <a:prstGeom prst="rect">
            <a:avLst/>
          </a:prstGeom>
        </p:spPr>
      </p:pic>
      <p:pic>
        <p:nvPicPr>
          <p:cNvPr id="14" name="図 13"/>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15402987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title"/>
          </p:nvPr>
        </p:nvSpPr>
        <p:spPr>
          <a:xfrm>
            <a:off x="143763" y="104752"/>
            <a:ext cx="8793600" cy="890400"/>
          </a:xfrm>
          <a:prstGeom prst="rect">
            <a:avLst/>
          </a:prstGeom>
          <a:noFill/>
          <a:ln>
            <a:noFill/>
          </a:ln>
        </p:spPr>
        <p:txBody>
          <a:bodyPr spcFirstLastPara="1" wrap="square" lIns="91425" tIns="91425" rIns="91425" bIns="91425" anchor="ctr" anchorCtr="0">
            <a:noAutofit/>
          </a:bodyPr>
          <a:lstStyle/>
          <a:p>
            <a:pPr marL="0" lvl="0" indent="0" algn="ctr" rtl="0">
              <a:spcBef>
                <a:spcPts val="720"/>
              </a:spcBef>
              <a:spcAft>
                <a:spcPts val="0"/>
              </a:spcAft>
              <a:buClr>
                <a:schemeClr val="dk1"/>
              </a:buClr>
              <a:buSzPts val="1100"/>
              <a:buFont typeface="Arial"/>
              <a:buNone/>
            </a:pPr>
            <a:r>
              <a:rPr lang="ja" sz="3000">
                <a:solidFill>
                  <a:schemeClr val="lt1"/>
                </a:solidFill>
                <a:uFillTx/>
              </a:rPr>
              <a:t>2. 期待する成果とアウトプット</a:t>
            </a:r>
            <a:endParaRPr sz="3000" b="1" i="0" u="none" strike="noStrike" cap="none">
              <a:solidFill>
                <a:srgbClr val="FFFFFF"/>
              </a:solidFill>
              <a:uFillTx/>
              <a:latin typeface="Meiryo"/>
              <a:ea typeface="Meiryo"/>
              <a:cs typeface="Meiryo"/>
              <a:sym typeface="Meiryo"/>
            </a:endParaRPr>
          </a:p>
        </p:txBody>
      </p:sp>
      <p:sp>
        <p:nvSpPr>
          <p:cNvPr id="301" name="Google Shape;301;p31"/>
          <p:cNvSpPr txBox="1">
            <a:spLocks noGrp="1"/>
          </p:cNvSpPr>
          <p:nvPr>
            <p:ph type="body" idx="1"/>
          </p:nvPr>
        </p:nvSpPr>
        <p:spPr>
          <a:xfrm>
            <a:off x="67575" y="1154650"/>
            <a:ext cx="9075900" cy="1192500"/>
          </a:xfrm>
          <a:prstGeom prst="rect">
            <a:avLst/>
          </a:prstGeom>
          <a:noFill/>
          <a:ln>
            <a:noFill/>
          </a:ln>
        </p:spPr>
        <p:txBody>
          <a:bodyPr spcFirstLastPara="1" wrap="square" lIns="91425" tIns="91425" rIns="91425" bIns="91425" anchor="t" anchorCtr="0">
            <a:noAutofit/>
          </a:bodyPr>
          <a:lstStyle/>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・ドラマのクリエイティブ面の意思決定の際に、これまでの人の勘に加え、</a:t>
            </a:r>
            <a:endParaRPr lang="en-US" altLang="ja-JP" sz="2040" dirty="0" smtClean="0">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uFillTx/>
                <a:latin typeface="Meiryo"/>
                <a:ea typeface="Meiryo"/>
                <a:cs typeface="Meiryo"/>
                <a:sym typeface="Meiryo"/>
              </a:rPr>
              <a:t>　定量的な評価指標を持って判断することができるようにする。</a:t>
            </a:r>
            <a:endParaRPr lang="en-US" altLang="ja-JP" sz="2040" dirty="0" smtClean="0">
              <a:uFillTx/>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・また寄与度の低いものに対しての工数削減を提言する根拠を与える。</a:t>
            </a:r>
            <a:r>
              <a:rPr lang="ja-JP" altLang="ja-JP" sz="2040" dirty="0">
                <a:uFillTx/>
                <a:latin typeface="Meiryo"/>
                <a:ea typeface="Meiryo"/>
                <a:cs typeface="Meiryo"/>
                <a:sym typeface="Meiryo"/>
              </a:rPr>
              <a:t>　</a:t>
            </a:r>
            <a:endParaRPr sz="2040" dirty="0">
              <a:uFillTx/>
              <a:latin typeface="Meiryo"/>
              <a:ea typeface="Meiryo"/>
              <a:cs typeface="Meiryo"/>
              <a:sym typeface="Meiryo"/>
            </a:endParaRPr>
          </a:p>
        </p:txBody>
      </p:sp>
      <p:sp>
        <p:nvSpPr>
          <p:cNvPr id="303" name="Google Shape;303;p31"/>
          <p:cNvSpPr txBox="1">
            <a:spLocks noGrp="1"/>
          </p:cNvSpPr>
          <p:nvPr>
            <p:ph type="sldNum" idx="12"/>
          </p:nvPr>
        </p:nvSpPr>
        <p:spPr>
          <a:xfrm>
            <a:off x="6553200" y="649081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40</a:t>
            </a:fld>
            <a:endParaRPr>
              <a:uFillTx/>
            </a:endParaRPr>
          </a:p>
        </p:txBody>
      </p:sp>
      <p:cxnSp>
        <p:nvCxnSpPr>
          <p:cNvPr id="304" name="Google Shape;304;p31"/>
          <p:cNvCxnSpPr/>
          <p:nvPr/>
        </p:nvCxnSpPr>
        <p:spPr>
          <a:xfrm>
            <a:off x="2265511"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5" name="Google Shape;305;p31"/>
          <p:cNvSpPr txBox="1">
            <a:spLocks/>
          </p:cNvSpPr>
          <p:nvPr/>
        </p:nvSpPr>
        <p:spPr>
          <a:xfrm>
            <a:off x="2227499"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誰に</a:t>
            </a:r>
            <a:endParaRPr sz="1800">
              <a:uFillTx/>
            </a:endParaRPr>
          </a:p>
        </p:txBody>
      </p:sp>
      <p:cxnSp>
        <p:nvCxnSpPr>
          <p:cNvPr id="306" name="Google Shape;306;p31"/>
          <p:cNvCxnSpPr/>
          <p:nvPr/>
        </p:nvCxnSpPr>
        <p:spPr>
          <a:xfrm>
            <a:off x="451255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7" name="Google Shape;307;p31"/>
          <p:cNvSpPr txBox="1">
            <a:spLocks/>
          </p:cNvSpPr>
          <p:nvPr/>
        </p:nvSpPr>
        <p:spPr>
          <a:xfrm>
            <a:off x="4474541"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08" name="Google Shape;308;p31"/>
          <p:cNvCxnSpPr/>
          <p:nvPr/>
        </p:nvCxnSpPr>
        <p:spPr>
          <a:xfrm>
            <a:off x="670944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9" name="Google Shape;309;p31"/>
          <p:cNvSpPr txBox="1">
            <a:spLocks/>
          </p:cNvSpPr>
          <p:nvPr/>
        </p:nvSpPr>
        <p:spPr>
          <a:xfrm>
            <a:off x="6671432"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何を</a:t>
            </a:r>
            <a:endParaRPr sz="1800">
              <a:uFillTx/>
            </a:endParaRPr>
          </a:p>
        </p:txBody>
      </p:sp>
      <p:sp>
        <p:nvSpPr>
          <p:cNvPr id="310" name="Google Shape;310;p31"/>
          <p:cNvSpPr>
            <a:spLocks/>
          </p:cNvSpPr>
          <p:nvPr/>
        </p:nvSpPr>
        <p:spPr>
          <a:xfrm>
            <a:off x="2285565"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t>番組</a:t>
            </a:r>
            <a:r>
              <a:rPr lang="en-US" altLang="ja-JP" dirty="0" smtClean="0"/>
              <a:t>P</a:t>
            </a:r>
            <a:r>
              <a:rPr lang="ja-JP" altLang="en-US" dirty="0" smtClean="0"/>
              <a:t>、編成部に</a:t>
            </a:r>
            <a:endParaRPr lang="en-US" altLang="ja-JP" dirty="0" smtClean="0"/>
          </a:p>
        </p:txBody>
      </p:sp>
      <p:sp>
        <p:nvSpPr>
          <p:cNvPr id="311" name="Google Shape;311;p31"/>
          <p:cNvSpPr>
            <a:spLocks/>
          </p:cNvSpPr>
          <p:nvPr/>
        </p:nvSpPr>
        <p:spPr>
          <a:xfrm>
            <a:off x="4512552"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uFillTx/>
              </a:rPr>
              <a:t>常に</a:t>
            </a:r>
            <a:r>
              <a:rPr lang="en-US" altLang="ja-JP" dirty="0" smtClean="0">
                <a:uFillTx/>
              </a:rPr>
              <a:t/>
            </a:r>
            <a:br>
              <a:rPr lang="en-US" altLang="ja-JP" dirty="0" smtClean="0">
                <a:uFillTx/>
              </a:rPr>
            </a:br>
            <a:r>
              <a:rPr lang="ja-JP" altLang="en-US" dirty="0" smtClean="0">
                <a:uFillTx/>
              </a:rPr>
              <a:t>（データセットは随時更新）</a:t>
            </a:r>
            <a:endParaRPr dirty="0">
              <a:uFillTx/>
            </a:endParaRPr>
          </a:p>
        </p:txBody>
      </p:sp>
      <p:sp>
        <p:nvSpPr>
          <p:cNvPr id="312" name="Google Shape;312;p31"/>
          <p:cNvSpPr>
            <a:spLocks/>
          </p:cNvSpPr>
          <p:nvPr/>
        </p:nvSpPr>
        <p:spPr>
          <a:xfrm>
            <a:off x="6709451"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sz="1600" dirty="0" smtClean="0">
                <a:uFillTx/>
              </a:rPr>
              <a:t>・キャスティング、</a:t>
            </a:r>
            <a:endParaRPr lang="en-US" altLang="ja-JP" sz="1600" dirty="0" smtClean="0">
              <a:uFillTx/>
            </a:endParaRPr>
          </a:p>
          <a:p>
            <a:pPr marL="0" lvl="0" indent="0" algn="l" rtl="0">
              <a:spcBef>
                <a:spcPts val="0"/>
              </a:spcBef>
              <a:spcAft>
                <a:spcPts val="0"/>
              </a:spcAft>
              <a:buNone/>
            </a:pPr>
            <a:r>
              <a:rPr lang="ja-JP" altLang="ja-JP" sz="1600" dirty="0"/>
              <a:t>　</a:t>
            </a:r>
            <a:r>
              <a:rPr lang="ja-JP" altLang="en-US" sz="1600" dirty="0" smtClean="0">
                <a:uFillTx/>
              </a:rPr>
              <a:t>原作選びの指標</a:t>
            </a:r>
            <a:endParaRPr lang="en-US" sz="1600" dirty="0" smtClean="0">
              <a:uFillTx/>
            </a:endParaRPr>
          </a:p>
          <a:p>
            <a:pPr marL="0" lvl="0" indent="0" algn="l" rtl="0">
              <a:spcBef>
                <a:spcPts val="0"/>
              </a:spcBef>
              <a:spcAft>
                <a:spcPts val="0"/>
              </a:spcAft>
              <a:buNone/>
            </a:pPr>
            <a:r>
              <a:rPr lang="ja-JP" altLang="en-US" sz="1600" dirty="0" smtClean="0">
                <a:uFillTx/>
              </a:rPr>
              <a:t>・そもそもそれらの</a:t>
            </a:r>
            <a:endParaRPr lang="en-US" altLang="ja-JP" sz="1600" dirty="0" smtClean="0">
              <a:uFillTx/>
            </a:endParaRPr>
          </a:p>
          <a:p>
            <a:pPr marL="0" lvl="0" indent="0" algn="l" rtl="0">
              <a:spcBef>
                <a:spcPts val="0"/>
              </a:spcBef>
              <a:spcAft>
                <a:spcPts val="0"/>
              </a:spcAft>
              <a:buNone/>
            </a:pPr>
            <a:r>
              <a:rPr lang="ja-JP" altLang="ja-JP" sz="1600" dirty="0"/>
              <a:t>　</a:t>
            </a:r>
            <a:r>
              <a:rPr lang="ja-JP" altLang="en-US" sz="1600" dirty="0" smtClean="0">
                <a:uFillTx/>
              </a:rPr>
              <a:t>特徴量の寄与度</a:t>
            </a:r>
            <a:endParaRPr sz="1600" dirty="0">
              <a:uFillTx/>
            </a:endParaRPr>
          </a:p>
        </p:txBody>
      </p:sp>
      <p:sp>
        <p:nvSpPr>
          <p:cNvPr id="313" name="Google Shape;313;p31"/>
          <p:cNvSpPr>
            <a:spLocks/>
          </p:cNvSpPr>
          <p:nvPr/>
        </p:nvSpPr>
        <p:spPr>
          <a:xfrm>
            <a:off x="2801700" y="4189650"/>
            <a:ext cx="3540600" cy="3651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314" name="Google Shape;314;p31"/>
          <p:cNvSpPr>
            <a:spLocks/>
          </p:cNvSpPr>
          <p:nvPr/>
        </p:nvSpPr>
        <p:spPr>
          <a:xfrm>
            <a:off x="457200" y="2993625"/>
            <a:ext cx="1770300" cy="114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期待する成果</a:t>
            </a:r>
            <a:endParaRPr sz="1600" b="1">
              <a:solidFill>
                <a:srgbClr val="FFFFFF"/>
              </a:solidFill>
              <a:uFillTx/>
              <a:latin typeface="Meiryo"/>
              <a:ea typeface="Meiryo"/>
              <a:cs typeface="Meiryo"/>
              <a:sym typeface="Meiryo"/>
            </a:endParaRPr>
          </a:p>
        </p:txBody>
      </p:sp>
      <p:sp>
        <p:nvSpPr>
          <p:cNvPr id="315" name="Google Shape;315;p31"/>
          <p:cNvSpPr txBox="1">
            <a:spLocks/>
          </p:cNvSpPr>
          <p:nvPr/>
        </p:nvSpPr>
        <p:spPr>
          <a:xfrm>
            <a:off x="779475" y="597645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ダッシュボードで確認することができる</a:t>
            </a:r>
            <a:endParaRPr sz="2400">
              <a:uFillTx/>
            </a:endParaRPr>
          </a:p>
        </p:txBody>
      </p:sp>
      <p:sp>
        <p:nvSpPr>
          <p:cNvPr id="316" name="Google Shape;316;p31"/>
          <p:cNvSpPr>
            <a:spLocks/>
          </p:cNvSpPr>
          <p:nvPr/>
        </p:nvSpPr>
        <p:spPr>
          <a:xfrm>
            <a:off x="457200" y="4960800"/>
            <a:ext cx="1770300" cy="101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分析の</a:t>
            </a:r>
            <a:endParaRPr sz="1600" b="1">
              <a:solidFill>
                <a:srgbClr val="FFFFFF"/>
              </a:solidFill>
              <a:uFillTx/>
              <a:latin typeface="Meiryo"/>
              <a:ea typeface="Meiryo"/>
              <a:cs typeface="Meiryo"/>
              <a:sym typeface="Meiryo"/>
            </a:endParaRPr>
          </a:p>
          <a:p>
            <a:pPr marL="0" lvl="0" indent="0" algn="ctr" rtl="0">
              <a:spcBef>
                <a:spcPts val="0"/>
              </a:spcBef>
              <a:spcAft>
                <a:spcPts val="0"/>
              </a:spcAft>
              <a:buNone/>
            </a:pPr>
            <a:r>
              <a:rPr lang="ja" sz="1600" b="1">
                <a:solidFill>
                  <a:srgbClr val="FFFFFF"/>
                </a:solidFill>
                <a:uFillTx/>
                <a:latin typeface="Meiryo"/>
                <a:ea typeface="Meiryo"/>
                <a:cs typeface="Meiryo"/>
                <a:sym typeface="Meiryo"/>
              </a:rPr>
              <a:t>アウトプット</a:t>
            </a:r>
            <a:endParaRPr sz="1600" b="1">
              <a:solidFill>
                <a:srgbClr val="FFFFFF"/>
              </a:solidFill>
              <a:uFillTx/>
              <a:latin typeface="Meiryo"/>
              <a:ea typeface="Meiryo"/>
              <a:cs typeface="Meiryo"/>
              <a:sym typeface="Meiryo"/>
            </a:endParaRPr>
          </a:p>
        </p:txBody>
      </p:sp>
      <p:cxnSp>
        <p:nvCxnSpPr>
          <p:cNvPr id="317" name="Google Shape;317;p31"/>
          <p:cNvCxnSpPr/>
          <p:nvPr/>
        </p:nvCxnSpPr>
        <p:spPr>
          <a:xfrm>
            <a:off x="2265511"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18" name="Google Shape;318;p31"/>
          <p:cNvSpPr txBox="1">
            <a:spLocks/>
          </p:cNvSpPr>
          <p:nvPr/>
        </p:nvSpPr>
        <p:spPr>
          <a:xfrm>
            <a:off x="2227499"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誰が（誰に対し）</a:t>
            </a:r>
            <a:endParaRPr sz="1800">
              <a:uFillTx/>
            </a:endParaRPr>
          </a:p>
        </p:txBody>
      </p:sp>
      <p:cxnSp>
        <p:nvCxnSpPr>
          <p:cNvPr id="319" name="Google Shape;319;p31"/>
          <p:cNvCxnSpPr/>
          <p:nvPr/>
        </p:nvCxnSpPr>
        <p:spPr>
          <a:xfrm>
            <a:off x="451255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0" name="Google Shape;320;p31"/>
          <p:cNvSpPr txBox="1">
            <a:spLocks/>
          </p:cNvSpPr>
          <p:nvPr/>
        </p:nvSpPr>
        <p:spPr>
          <a:xfrm>
            <a:off x="4474541"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21" name="Google Shape;321;p31"/>
          <p:cNvCxnSpPr/>
          <p:nvPr/>
        </p:nvCxnSpPr>
        <p:spPr>
          <a:xfrm>
            <a:off x="670944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2" name="Google Shape;322;p31"/>
          <p:cNvSpPr txBox="1">
            <a:spLocks/>
          </p:cNvSpPr>
          <p:nvPr/>
        </p:nvSpPr>
        <p:spPr>
          <a:xfrm>
            <a:off x="6671432"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何が（何を）</a:t>
            </a:r>
            <a:endParaRPr sz="1800">
              <a:uFillTx/>
            </a:endParaRPr>
          </a:p>
        </p:txBody>
      </p:sp>
      <p:sp>
        <p:nvSpPr>
          <p:cNvPr id="323" name="Google Shape;323;p31"/>
          <p:cNvSpPr>
            <a:spLocks/>
          </p:cNvSpPr>
          <p:nvPr/>
        </p:nvSpPr>
        <p:spPr>
          <a:xfrm>
            <a:off x="2285565"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番組</a:t>
            </a:r>
            <a:r>
              <a:rPr lang="en-US" altLang="ja-JP" dirty="0" smtClean="0">
                <a:uFillTx/>
              </a:rPr>
              <a:t>P</a:t>
            </a:r>
            <a:r>
              <a:rPr lang="ja-JP" altLang="en-US" dirty="0" smtClean="0">
                <a:uFillTx/>
              </a:rPr>
              <a:t>、編成部が</a:t>
            </a:r>
            <a:endParaRPr dirty="0">
              <a:uFillTx/>
            </a:endParaRPr>
          </a:p>
        </p:txBody>
      </p:sp>
      <p:sp>
        <p:nvSpPr>
          <p:cNvPr id="324" name="Google Shape;324;p31"/>
          <p:cNvSpPr>
            <a:spLocks/>
          </p:cNvSpPr>
          <p:nvPr/>
        </p:nvSpPr>
        <p:spPr>
          <a:xfrm>
            <a:off x="4512552"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ドラマの企画時に</a:t>
            </a:r>
            <a:endParaRPr dirty="0">
              <a:uFillTx/>
            </a:endParaRPr>
          </a:p>
        </p:txBody>
      </p:sp>
      <p:sp>
        <p:nvSpPr>
          <p:cNvPr id="325" name="Google Shape;325;p31"/>
          <p:cNvSpPr>
            <a:spLocks/>
          </p:cNvSpPr>
          <p:nvPr/>
        </p:nvSpPr>
        <p:spPr>
          <a:xfrm>
            <a:off x="6709451"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sz="1600" dirty="0" smtClean="0">
                <a:uFillTx/>
              </a:rPr>
              <a:t>キャスティング、原作選びをする際の定量的な指標を得られる</a:t>
            </a:r>
            <a:endParaRPr sz="1600" dirty="0">
              <a:uFillTx/>
            </a:endParaRPr>
          </a:p>
        </p:txBody>
      </p:sp>
      <p:sp>
        <p:nvSpPr>
          <p:cNvPr id="326" name="Google Shape;326;p31"/>
          <p:cNvSpPr txBox="1">
            <a:spLocks/>
          </p:cNvSpPr>
          <p:nvPr/>
        </p:nvSpPr>
        <p:spPr>
          <a:xfrm>
            <a:off x="931875" y="402000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ようになる</a:t>
            </a:r>
            <a:endParaRPr sz="2400">
              <a:uFillTx/>
            </a:endParaRPr>
          </a:p>
        </p:txBody>
      </p:sp>
      <p:pic>
        <p:nvPicPr>
          <p:cNvPr id="28" name="図 2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412726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5</a:t>
            </a:fld>
            <a:endParaRPr lang="uk-UA">
              <a:uFillTx/>
            </a:endParaRPr>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1520" y="1124744"/>
            <a:ext cx="3880852" cy="2304256"/>
          </a:xfrm>
          <a:prstGeom prst="rect">
            <a:avLst/>
          </a:prstGeom>
        </p:spPr>
      </p:pic>
      <p:pic>
        <p:nvPicPr>
          <p:cNvPr id="3" name="図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408" y="4298352"/>
            <a:ext cx="1123652" cy="1639480"/>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9468" y="4077072"/>
            <a:ext cx="2716989" cy="2037742"/>
          </a:xfrm>
          <a:prstGeom prst="rect">
            <a:avLst/>
          </a:prstGeom>
        </p:spPr>
      </p:pic>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236784" cy="707886"/>
          </a:xfrm>
          <a:prstGeom prst="rect">
            <a:avLst/>
          </a:prstGeom>
        </p:spPr>
        <p:txBody>
          <a:bodyPr wrap="none" rtlCol="0">
            <a:spAutoFit/>
          </a:bodyPr>
          <a:lstStyle/>
          <a:p>
            <a:r>
              <a:rPr kumimoji="1" lang="ja-JP" altLang="en-US" sz="4000" dirty="0" smtClean="0">
                <a:latin typeface="HGP明朝E"/>
                <a:ea typeface="HGP明朝E"/>
                <a:cs typeface="HGP明朝E"/>
              </a:rPr>
              <a:t>旧来型の会議</a:t>
            </a:r>
            <a:endParaRPr kumimoji="1" lang="ja-JP" altLang="en-US" sz="4000" dirty="0">
              <a:latin typeface="HGP明朝E"/>
              <a:ea typeface="HGP明朝E"/>
              <a:cs typeface="HGP明朝E"/>
            </a:endParaRPr>
          </a:p>
        </p:txBody>
      </p:sp>
      <p:sp>
        <p:nvSpPr>
          <p:cNvPr id="9" name="テキスト ボックス 8"/>
          <p:cNvSpPr txBox="1"/>
          <p:nvPr/>
        </p:nvSpPr>
        <p:spPr>
          <a:xfrm>
            <a:off x="179512" y="3553852"/>
            <a:ext cx="4200389" cy="523220"/>
          </a:xfrm>
          <a:prstGeom prst="rect">
            <a:avLst/>
          </a:prstGeom>
        </p:spPr>
        <p:txBody>
          <a:bodyPr wrap="none" rtlCol="0">
            <a:spAutoFit/>
          </a:bodyPr>
          <a:lstStyle/>
          <a:p>
            <a:r>
              <a:rPr kumimoji="1" lang="ja-JP" altLang="en-US" sz="2800" dirty="0" smtClean="0">
                <a:latin typeface="HGP明朝E"/>
                <a:ea typeface="HGP明朝E"/>
                <a:cs typeface="HGP明朝E"/>
              </a:rPr>
              <a:t>デジタル化されない特徴量</a:t>
            </a:r>
            <a:endParaRPr kumimoji="1" lang="ja-JP" altLang="en-US" sz="2000" dirty="0">
              <a:latin typeface="HGP明朝E"/>
              <a:ea typeface="HGP明朝E"/>
              <a:cs typeface="HGP明朝E"/>
            </a:endParaRPr>
          </a:p>
        </p:txBody>
      </p:sp>
      <p:pic>
        <p:nvPicPr>
          <p:cNvPr id="15" name="図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0721400">
            <a:off x="8152479" y="3330935"/>
            <a:ext cx="1983041" cy="2644055"/>
          </a:xfrm>
          <a:prstGeom prst="rect">
            <a:avLst/>
          </a:prstGeom>
        </p:spPr>
      </p:pic>
      <p:pic>
        <p:nvPicPr>
          <p:cNvPr id="16" name="図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26162" y="804701"/>
            <a:ext cx="2098508" cy="1922547"/>
          </a:xfrm>
          <a:prstGeom prst="rect">
            <a:avLst/>
          </a:prstGeom>
        </p:spPr>
      </p:pic>
      <p:sp>
        <p:nvSpPr>
          <p:cNvPr id="10" name="テキスト ボックス 9"/>
          <p:cNvSpPr txBox="1"/>
          <p:nvPr/>
        </p:nvSpPr>
        <p:spPr>
          <a:xfrm rot="21214160">
            <a:off x="3525295" y="2095520"/>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pic>
        <p:nvPicPr>
          <p:cNvPr id="13" name="図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99992" y="3429000"/>
            <a:ext cx="1872208" cy="2583647"/>
          </a:xfrm>
          <a:prstGeom prst="rect">
            <a:avLst/>
          </a:prstGeom>
        </p:spPr>
      </p:pic>
      <p:pic>
        <p:nvPicPr>
          <p:cNvPr id="14" name="図 13"/>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7" name="テキスト ボックス 16"/>
          <p:cNvSpPr txBox="1"/>
          <p:nvPr/>
        </p:nvSpPr>
        <p:spPr>
          <a:xfrm>
            <a:off x="1475656" y="4437112"/>
            <a:ext cx="6624736" cy="2308324"/>
          </a:xfrm>
          <a:prstGeom prst="rect">
            <a:avLst/>
          </a:prstGeom>
          <a:solidFill>
            <a:srgbClr val="FFFF00">
              <a:alpha val="82000"/>
            </a:srgbClr>
          </a:solidFill>
          <a:effectLst>
            <a:glow rad="165100">
              <a:srgbClr val="FFFF00">
                <a:alpha val="58000"/>
              </a:srgbClr>
            </a:glow>
            <a:softEdge rad="25400"/>
          </a:effectLst>
        </p:spPr>
        <p:txBody>
          <a:bodyPr wrap="square" rtlCol="0">
            <a:spAutoFit/>
          </a:bodyPr>
          <a:lstStyle/>
          <a:p>
            <a:r>
              <a:rPr kumimoji="1" lang="ja-JP" altLang="en-US" sz="7200" dirty="0" smtClean="0">
                <a:solidFill>
                  <a:schemeClr val="accent6">
                    <a:lumMod val="75000"/>
                  </a:schemeClr>
                </a:solidFill>
                <a:latin typeface="HGP明朝E"/>
                <a:ea typeface="HGP明朝E"/>
                <a:cs typeface="HGP明朝E"/>
              </a:rPr>
              <a:t>　</a:t>
            </a:r>
            <a:r>
              <a:rPr kumimoji="1" lang="ja-JP" altLang="en-US" sz="7200" u="sng" dirty="0" smtClean="0">
                <a:solidFill>
                  <a:schemeClr val="accent6">
                    <a:lumMod val="75000"/>
                  </a:schemeClr>
                </a:solidFill>
                <a:latin typeface="HGP明朝E"/>
                <a:ea typeface="HGP明朝E"/>
                <a:cs typeface="HGP明朝E"/>
              </a:rPr>
              <a:t>感覚が全てを</a:t>
            </a:r>
            <a:endParaRPr kumimoji="1" lang="en-US" altLang="ja-JP" sz="7200" u="sng" dirty="0" smtClean="0">
              <a:solidFill>
                <a:schemeClr val="accent6">
                  <a:lumMod val="75000"/>
                </a:schemeClr>
              </a:solidFill>
              <a:latin typeface="HGP明朝E"/>
              <a:ea typeface="HGP明朝E"/>
              <a:cs typeface="HGP明朝E"/>
            </a:endParaRPr>
          </a:p>
          <a:p>
            <a:r>
              <a:rPr kumimoji="1" lang="ja-JP" altLang="en-US" sz="7200" dirty="0" smtClean="0">
                <a:solidFill>
                  <a:schemeClr val="accent6">
                    <a:lumMod val="75000"/>
                  </a:schemeClr>
                </a:solidFill>
                <a:latin typeface="HGP明朝E"/>
                <a:ea typeface="HGP明朝E"/>
                <a:cs typeface="HGP明朝E"/>
              </a:rPr>
              <a:t>　</a:t>
            </a:r>
            <a:r>
              <a:rPr kumimoji="1" lang="ja-JP" altLang="en-US" sz="7200" u="sng" dirty="0" smtClean="0">
                <a:solidFill>
                  <a:schemeClr val="accent6">
                    <a:lumMod val="75000"/>
                  </a:schemeClr>
                </a:solidFill>
                <a:latin typeface="HGP明朝E"/>
                <a:ea typeface="HGP明朝E"/>
                <a:cs typeface="HGP明朝E"/>
              </a:rPr>
              <a:t>支配する世界</a:t>
            </a:r>
            <a:endParaRPr kumimoji="1" lang="ja-JP" altLang="en-US" sz="7200" u="sng" dirty="0">
              <a:solidFill>
                <a:schemeClr val="accent6">
                  <a:lumMod val="75000"/>
                </a:schemeClr>
              </a:solidFill>
              <a:latin typeface="HGP明朝E"/>
              <a:ea typeface="HGP明朝E"/>
              <a:cs typeface="HGP明朝E"/>
            </a:endParaRPr>
          </a:p>
        </p:txBody>
      </p:sp>
    </p:spTree>
    <p:extLst>
      <p:ext uri="{BB962C8B-B14F-4D97-AF65-F5344CB8AC3E}">
        <p14:creationId xmlns:p14="http://schemas.microsoft.com/office/powerpoint/2010/main" val="36739686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6</a:t>
            </a:fld>
            <a:endParaRPr lang="uk-UA">
              <a:uFillTx/>
            </a:endParaRPr>
          </a:p>
        </p:txBody>
      </p:sp>
      <p:sp>
        <p:nvSpPr>
          <p:cNvPr id="5" name="テキスト ボックス 4"/>
          <p:cNvSpPr txBox="1"/>
          <p:nvPr/>
        </p:nvSpPr>
        <p:spPr>
          <a:xfrm>
            <a:off x="1222561" y="2918109"/>
            <a:ext cx="6750566" cy="584776"/>
          </a:xfrm>
          <a:prstGeom prst="rect">
            <a:avLst/>
          </a:prstGeom>
        </p:spPr>
        <p:txBody>
          <a:bodyPr wrap="none" rtlCol="0">
            <a:spAutoFit/>
          </a:bodyPr>
          <a:lstStyle/>
          <a:p>
            <a:pPr algn="ctr"/>
            <a:r>
              <a:rPr lang="ja-JP" altLang="en-US" sz="3200" u="sng" dirty="0">
                <a:latin typeface="A-OTF 新ゴ Pr6N R"/>
                <a:ea typeface="A-OTF 新ゴ Pr6N R"/>
                <a:cs typeface="A-OTF 新ゴ Pr6N R"/>
              </a:rPr>
              <a:t>そんな日本のテレビ</a:t>
            </a:r>
            <a:r>
              <a:rPr lang="ja-JP" altLang="en-US" sz="3200" u="sng" dirty="0" smtClean="0">
                <a:latin typeface="A-OTF 新ゴ Pr6N R"/>
                <a:ea typeface="A-OTF 新ゴ Pr6N R"/>
                <a:cs typeface="A-OTF 新ゴ Pr6N R"/>
              </a:rPr>
              <a:t>業界に黒船が</a:t>
            </a:r>
            <a:r>
              <a:rPr lang="en-US" altLang="ja-JP" sz="3200" u="sng" dirty="0" smtClean="0">
                <a:latin typeface="A-OTF 新ゴ Pr6N R"/>
                <a:ea typeface="A-OTF 新ゴ Pr6N R"/>
                <a:cs typeface="A-OTF 新ゴ Pr6N R"/>
              </a:rPr>
              <a:t>…</a:t>
            </a:r>
            <a:endParaRPr lang="en-US" altLang="ja-JP" sz="3200" u="sng" dirty="0">
              <a:latin typeface="A-OTF 新ゴ Pr6N R"/>
              <a:ea typeface="A-OTF 新ゴ Pr6N R"/>
              <a:cs typeface="A-OTF 新ゴ Pr6N R"/>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38635671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799345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1000"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7</a:t>
            </a:fld>
            <a:endParaRPr lang="es-ES" altLang="ja-JP"/>
          </a:p>
        </p:txBody>
      </p:sp>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692696"/>
            <a:ext cx="9155873" cy="5745309"/>
          </a:xfrm>
          <a:prstGeom prst="rect">
            <a:avLst/>
          </a:prstGeom>
        </p:spPr>
      </p:pic>
      <p:sp>
        <p:nvSpPr>
          <p:cNvPr id="8" name="テキスト ボックス 7"/>
          <p:cNvSpPr txBox="1"/>
          <p:nvPr/>
        </p:nvSpPr>
        <p:spPr>
          <a:xfrm>
            <a:off x="1355273" y="3573016"/>
            <a:ext cx="6630140" cy="1631216"/>
          </a:xfrm>
          <a:prstGeom prst="rect">
            <a:avLst/>
          </a:prstGeom>
        </p:spPr>
        <p:txBody>
          <a:bodyPr wrap="none" rtlCol="0">
            <a:spAutoFit/>
          </a:bodyPr>
          <a:lstStyle/>
          <a:p>
            <a:pPr algn="ctr"/>
            <a:r>
              <a:rPr kumimoji="1" lang="ja-JP" altLang="en-US" sz="3200" dirty="0" smtClean="0">
                <a:solidFill>
                  <a:schemeClr val="bg1"/>
                </a:solidFill>
              </a:rPr>
              <a:t>全世界</a:t>
            </a:r>
            <a:r>
              <a:rPr kumimoji="1" lang="ja-JP" altLang="en-US" sz="3200" b="1" dirty="0" smtClean="0">
                <a:solidFill>
                  <a:srgbClr val="FFFF00"/>
                </a:solidFill>
              </a:rPr>
              <a:t>有料会員</a:t>
            </a:r>
            <a:r>
              <a:rPr kumimoji="1" lang="en-US" altLang="ja-JP" sz="3200" b="1" dirty="0" smtClean="0">
                <a:solidFill>
                  <a:srgbClr val="FFFF00"/>
                </a:solidFill>
              </a:rPr>
              <a:t>1</a:t>
            </a:r>
            <a:r>
              <a:rPr kumimoji="1" lang="ja-JP" altLang="en-US" sz="3200" b="1" dirty="0">
                <a:solidFill>
                  <a:srgbClr val="FFFF00"/>
                </a:solidFill>
              </a:rPr>
              <a:t>億</a:t>
            </a:r>
            <a:r>
              <a:rPr kumimoji="1" lang="en-US" altLang="ja-JP" sz="3200" b="1" dirty="0" smtClean="0">
                <a:solidFill>
                  <a:srgbClr val="FFFF00"/>
                </a:solidFill>
              </a:rPr>
              <a:t>5,000</a:t>
            </a:r>
            <a:r>
              <a:rPr kumimoji="1" lang="ja-JP" altLang="en-US" sz="3200" b="1" dirty="0" smtClean="0">
                <a:solidFill>
                  <a:srgbClr val="FFFF00"/>
                </a:solidFill>
              </a:rPr>
              <a:t>万人</a:t>
            </a:r>
            <a:r>
              <a:rPr kumimoji="1" lang="ja-JP" altLang="en-US" sz="3200" dirty="0" smtClean="0">
                <a:solidFill>
                  <a:schemeClr val="bg1"/>
                </a:solidFill>
              </a:rPr>
              <a:t>以上</a:t>
            </a:r>
            <a:endParaRPr kumimoji="1" lang="en-US" altLang="ja-JP" sz="3200" dirty="0">
              <a:solidFill>
                <a:schemeClr val="bg1"/>
              </a:solidFill>
            </a:endParaRPr>
          </a:p>
          <a:p>
            <a:r>
              <a:rPr kumimoji="1" lang="en-US" altLang="ja-JP" sz="3200" dirty="0" smtClean="0">
                <a:solidFill>
                  <a:schemeClr val="bg1"/>
                </a:solidFill>
              </a:rPr>
              <a:t>GAFA</a:t>
            </a:r>
            <a:r>
              <a:rPr kumimoji="1" lang="ja-JP" altLang="en-US" sz="3200" dirty="0" smtClean="0">
                <a:solidFill>
                  <a:schemeClr val="bg1"/>
                </a:solidFill>
              </a:rPr>
              <a:t>に匹敵する動画コンテンツの雄</a:t>
            </a:r>
            <a:endParaRPr kumimoji="1" lang="en-US" altLang="ja-JP" sz="3200" dirty="0" smtClean="0">
              <a:solidFill>
                <a:schemeClr val="bg1"/>
              </a:solidFill>
            </a:endParaRPr>
          </a:p>
          <a:p>
            <a:r>
              <a:rPr kumimoji="1" lang="ja-JP" altLang="en-US" sz="3200" dirty="0" smtClean="0">
                <a:solidFill>
                  <a:srgbClr val="FFFF00"/>
                </a:solidFill>
              </a:rPr>
              <a:t>そんな彼らの戦略は、、</a:t>
            </a:r>
            <a:endParaRPr kumimoji="1" lang="en-US" altLang="ja-JP" sz="3200" dirty="0" smtClean="0">
              <a:solidFill>
                <a:srgbClr val="FFFF00"/>
              </a:solidFill>
            </a:endParaRPr>
          </a:p>
        </p:txBody>
      </p:sp>
    </p:spTree>
    <p:extLst>
      <p:ext uri="{BB962C8B-B14F-4D97-AF65-F5344CB8AC3E}">
        <p14:creationId xmlns:p14="http://schemas.microsoft.com/office/powerpoint/2010/main" val="30429970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799345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1000"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8</a:t>
            </a:fld>
            <a:endParaRPr lang="es-ES" altLang="ja-JP"/>
          </a:p>
        </p:txBody>
      </p:sp>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692696"/>
            <a:ext cx="9155873" cy="5745309"/>
          </a:xfrm>
          <a:prstGeom prst="rect">
            <a:avLst/>
          </a:prstGeom>
        </p:spPr>
      </p:pic>
      <p:sp>
        <p:nvSpPr>
          <p:cNvPr id="9" name="テキスト ボックス 8"/>
          <p:cNvSpPr txBox="1"/>
          <p:nvPr/>
        </p:nvSpPr>
        <p:spPr>
          <a:xfrm>
            <a:off x="1507112" y="5229200"/>
            <a:ext cx="6575538" cy="1107996"/>
          </a:xfrm>
          <a:prstGeom prst="rect">
            <a:avLst/>
          </a:prstGeom>
        </p:spPr>
        <p:txBody>
          <a:bodyPr wrap="none" rtlCol="0">
            <a:spAutoFit/>
          </a:bodyPr>
          <a:lstStyle/>
          <a:p>
            <a:pPr algn="ctr"/>
            <a:r>
              <a:rPr kumimoji="1" lang="ja-JP" altLang="en-US" sz="6600" b="1" u="sng" dirty="0" smtClean="0">
                <a:solidFill>
                  <a:schemeClr val="bg1"/>
                </a:solidFill>
              </a:rPr>
              <a:t>「データがすべて」</a:t>
            </a:r>
            <a:endParaRPr kumimoji="1" lang="en-US" altLang="ja-JP" sz="6600" b="1" u="sng" dirty="0" smtClean="0">
              <a:solidFill>
                <a:schemeClr val="bg1"/>
              </a:solidFill>
            </a:endParaRPr>
          </a:p>
        </p:txBody>
      </p:sp>
      <p:sp>
        <p:nvSpPr>
          <p:cNvPr id="12" name="テキスト ボックス 11"/>
          <p:cNvSpPr txBox="1"/>
          <p:nvPr/>
        </p:nvSpPr>
        <p:spPr>
          <a:xfrm>
            <a:off x="1355273" y="3573016"/>
            <a:ext cx="6630140" cy="1631216"/>
          </a:xfrm>
          <a:prstGeom prst="rect">
            <a:avLst/>
          </a:prstGeom>
        </p:spPr>
        <p:txBody>
          <a:bodyPr wrap="none" rtlCol="0">
            <a:spAutoFit/>
          </a:bodyPr>
          <a:lstStyle/>
          <a:p>
            <a:pPr algn="ctr"/>
            <a:r>
              <a:rPr kumimoji="1" lang="ja-JP" altLang="en-US" sz="3200" dirty="0" smtClean="0">
                <a:solidFill>
                  <a:schemeClr val="bg1"/>
                </a:solidFill>
              </a:rPr>
              <a:t>全世界</a:t>
            </a:r>
            <a:r>
              <a:rPr kumimoji="1" lang="ja-JP" altLang="en-US" sz="3200" b="1" dirty="0" smtClean="0">
                <a:solidFill>
                  <a:srgbClr val="FFFF00"/>
                </a:solidFill>
              </a:rPr>
              <a:t>有料会員</a:t>
            </a:r>
            <a:r>
              <a:rPr kumimoji="1" lang="en-US" altLang="ja-JP" sz="3200" b="1" dirty="0" smtClean="0">
                <a:solidFill>
                  <a:srgbClr val="FFFF00"/>
                </a:solidFill>
              </a:rPr>
              <a:t>1</a:t>
            </a:r>
            <a:r>
              <a:rPr kumimoji="1" lang="ja-JP" altLang="en-US" sz="3200" b="1" dirty="0">
                <a:solidFill>
                  <a:srgbClr val="FFFF00"/>
                </a:solidFill>
              </a:rPr>
              <a:t>億</a:t>
            </a:r>
            <a:r>
              <a:rPr kumimoji="1" lang="en-US" altLang="ja-JP" sz="3200" b="1" dirty="0" smtClean="0">
                <a:solidFill>
                  <a:srgbClr val="FFFF00"/>
                </a:solidFill>
              </a:rPr>
              <a:t>5,000</a:t>
            </a:r>
            <a:r>
              <a:rPr kumimoji="1" lang="ja-JP" altLang="en-US" sz="3200" b="1" dirty="0" smtClean="0">
                <a:solidFill>
                  <a:srgbClr val="FFFF00"/>
                </a:solidFill>
              </a:rPr>
              <a:t>万人</a:t>
            </a:r>
            <a:r>
              <a:rPr kumimoji="1" lang="ja-JP" altLang="en-US" sz="3200" dirty="0" smtClean="0">
                <a:solidFill>
                  <a:schemeClr val="bg1"/>
                </a:solidFill>
              </a:rPr>
              <a:t>以上</a:t>
            </a:r>
            <a:endParaRPr kumimoji="1" lang="en-US" altLang="ja-JP" sz="3200" dirty="0">
              <a:solidFill>
                <a:schemeClr val="bg1"/>
              </a:solidFill>
            </a:endParaRPr>
          </a:p>
          <a:p>
            <a:r>
              <a:rPr kumimoji="1" lang="en-US" altLang="ja-JP" sz="3200" dirty="0" smtClean="0">
                <a:solidFill>
                  <a:schemeClr val="bg1"/>
                </a:solidFill>
              </a:rPr>
              <a:t>GAFA</a:t>
            </a:r>
            <a:r>
              <a:rPr kumimoji="1" lang="ja-JP" altLang="en-US" sz="3200" dirty="0" smtClean="0">
                <a:solidFill>
                  <a:schemeClr val="bg1"/>
                </a:solidFill>
              </a:rPr>
              <a:t>に匹敵する動画コンテンツの雄</a:t>
            </a:r>
            <a:endParaRPr kumimoji="1" lang="en-US" altLang="ja-JP" sz="3200" dirty="0" smtClean="0">
              <a:solidFill>
                <a:schemeClr val="bg1"/>
              </a:solidFill>
            </a:endParaRPr>
          </a:p>
          <a:p>
            <a:r>
              <a:rPr kumimoji="1" lang="ja-JP" altLang="en-US" sz="3200" dirty="0" smtClean="0">
                <a:solidFill>
                  <a:srgbClr val="FFFF00"/>
                </a:solidFill>
              </a:rPr>
              <a:t>そんな彼らの戦略は、、</a:t>
            </a:r>
            <a:endParaRPr kumimoji="1" lang="en-US" altLang="ja-JP" sz="3200" dirty="0" smtClean="0">
              <a:solidFill>
                <a:srgbClr val="FFFF00"/>
              </a:solidFill>
            </a:endParaRPr>
          </a:p>
        </p:txBody>
      </p:sp>
    </p:spTree>
    <p:extLst>
      <p:ext uri="{BB962C8B-B14F-4D97-AF65-F5344CB8AC3E}">
        <p14:creationId xmlns:p14="http://schemas.microsoft.com/office/powerpoint/2010/main" val="39243157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lnSpc>
                <a:spcPct val="110000"/>
              </a:lnSpc>
            </a:pP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目次</a:t>
            </a:r>
            <a:endParaRPr lang="en-US" altLang="ja-JP" sz="3600" dirty="0" smtClean="0">
              <a:solidFill>
                <a:schemeClr val="tx1"/>
              </a:solidFill>
              <a:latin typeface="A-OTF 新ゴ Pr6N R"/>
              <a:ea typeface="A-OTF 新ゴ Pr6N R"/>
              <a:cs typeface="A-OTF 新ゴ Pr6N R"/>
            </a:endParaRPr>
          </a:p>
          <a:p>
            <a:pPr algn="l">
              <a:lnSpc>
                <a:spcPct val="110000"/>
              </a:lnSpc>
            </a:pPr>
            <a:r>
              <a:rPr lang="ja-JP" altLang="en-US" sz="3200" dirty="0" smtClean="0">
                <a:solidFill>
                  <a:schemeClr val="tx1"/>
                </a:solidFill>
                <a:latin typeface="A-OTF 新ゴ Pr6N R"/>
                <a:ea typeface="A-OTF 新ゴ Pr6N R"/>
                <a:cs typeface="A-OTF 新ゴ Pr6N R"/>
              </a:rPr>
              <a:t> ・ビジネス課題と３つの分析概要</a:t>
            </a:r>
            <a:endParaRPr lang="en-US" altLang="ja-JP" sz="3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lnSpc>
                <a:spcPct val="110000"/>
              </a:lnSpc>
            </a:pPr>
            <a:r>
              <a:rPr lang="en-US" altLang="en-US" sz="2800" dirty="0">
                <a:solidFill>
                  <a:schemeClr val="tx1"/>
                </a:solidFill>
                <a:latin typeface="A-OTF 新ゴ Pr6N R"/>
                <a:ea typeface="A-OTF 新ゴ Pr6N R"/>
                <a:cs typeface="A-OTF 新ゴ Pr6N R"/>
              </a:rPr>
              <a:t> </a:t>
            </a:r>
            <a:r>
              <a:rPr lang="ja-JP" altLang="en-US" sz="3200" dirty="0" smtClean="0">
                <a:solidFill>
                  <a:schemeClr val="tx1"/>
                </a:solidFill>
                <a:latin typeface="A-OTF 新ゴ Pr6N R"/>
                <a:ea typeface="A-OTF 新ゴ Pr6N R"/>
                <a:cs typeface="A-OTF 新ゴ Pr6N R"/>
              </a:rPr>
              <a:t>・それぞれの分析詳細と結果</a:t>
            </a:r>
            <a:endParaRPr lang="en-US" altLang="ja-JP" sz="3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メイン分析</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番組表の自然言語処理と視聴率</a:t>
            </a:r>
            <a:endParaRPr lang="en-US" altLang="ja-JP" sz="2400" dirty="0">
              <a:solidFill>
                <a:schemeClr val="tx1"/>
              </a:solidFill>
              <a:latin typeface="A-OTF 新ゴ Pr6N R"/>
              <a:ea typeface="A-OTF 新ゴ Pr6N R"/>
              <a:cs typeface="A-OTF 新ゴ Pr6N R"/>
            </a:endParaRPr>
          </a:p>
          <a:p>
            <a:pPr algn="l"/>
            <a:endParaRPr lang="en-US" altLang="ja-JP" sz="1200" dirty="0">
              <a:solidFill>
                <a:schemeClr val="tx1"/>
              </a:solidFill>
              <a:latin typeface="A-OTF 新ゴ Pr6N R"/>
              <a:ea typeface="A-OTF 新ゴ Pr6N R"/>
              <a:cs typeface="A-OTF 新ゴ Pr6N R"/>
            </a:endParaRPr>
          </a:p>
          <a:p>
            <a:pPr algn="l">
              <a:lnSpc>
                <a:spcPct val="110000"/>
              </a:lnSpc>
            </a:pPr>
            <a:r>
              <a:rPr lang="en-US" altLang="ja-JP" sz="2400" dirty="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サブ分析</a:t>
            </a:r>
            <a:r>
              <a:rPr lang="en-US" altLang="ja-JP" sz="2400" dirty="0" smtClean="0">
                <a:solidFill>
                  <a:schemeClr val="tx1"/>
                </a:solidFill>
                <a:latin typeface="A-OTF 新ゴ Pr6N R"/>
                <a:ea typeface="A-OTF 新ゴ Pr6N R"/>
                <a:cs typeface="A-OTF 新ゴ Pr6N R"/>
              </a:rPr>
              <a:t>1: </a:t>
            </a:r>
            <a:r>
              <a:rPr lang="ja-JP" altLang="en-US" sz="2400" dirty="0" smtClean="0">
                <a:solidFill>
                  <a:schemeClr val="tx1"/>
                </a:solidFill>
                <a:latin typeface="A-OTF 新ゴ Pr6N R"/>
                <a:ea typeface="A-OTF 新ゴ Pr6N R"/>
                <a:cs typeface="A-OTF 新ゴ Pr6N R"/>
              </a:rPr>
              <a:t>ドラマ大枠の特徴量の視聴率寄与</a:t>
            </a:r>
            <a:endParaRPr lang="en-US" altLang="ja-JP" sz="2400" dirty="0">
              <a:solidFill>
                <a:schemeClr val="tx1"/>
              </a:solidFill>
              <a:latin typeface="A-OTF 新ゴ Pr6N R"/>
              <a:ea typeface="A-OTF 新ゴ Pr6N R"/>
              <a:cs typeface="A-OTF 新ゴ Pr6N R"/>
            </a:endParaRPr>
          </a:p>
          <a:p>
            <a:pPr algn="l"/>
            <a:endParaRPr lang="en-US" altLang="ja-JP" sz="1400" dirty="0">
              <a:solidFill>
                <a:schemeClr val="tx1"/>
              </a:solidFill>
              <a:latin typeface="A-OTF 新ゴ Pr6N R"/>
              <a:ea typeface="A-OTF 新ゴ Pr6N R"/>
              <a:cs typeface="A-OTF 新ゴ Pr6N R"/>
            </a:endParaRPr>
          </a:p>
          <a:p>
            <a:pPr algn="l"/>
            <a:r>
              <a:rPr lang="en-US" altLang="en-US" sz="2400" dirty="0">
                <a:solidFill>
                  <a:schemeClr val="tx1"/>
                </a:solidFill>
                <a:latin typeface="A-OTF 新ゴ Pr6N R"/>
                <a:ea typeface="A-OTF 新ゴ Pr6N R"/>
                <a:cs typeface="A-OTF 新ゴ Pr6N R"/>
              </a:rPr>
              <a:t> </a:t>
            </a:r>
            <a:r>
              <a:rPr lang="en-US"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サブ分析</a:t>
            </a:r>
            <a:r>
              <a:rPr lang="en-US" altLang="ja-JP" sz="2400" dirty="0" smtClean="0">
                <a:solidFill>
                  <a:schemeClr val="tx1"/>
                </a:solidFill>
                <a:latin typeface="A-OTF 新ゴ Pr6N R"/>
                <a:ea typeface="A-OTF 新ゴ Pr6N R"/>
                <a:cs typeface="A-OTF 新ゴ Pr6N R"/>
              </a:rPr>
              <a:t>2:  </a:t>
            </a:r>
            <a:r>
              <a:rPr lang="ja-JP" altLang="en-US" sz="2400" dirty="0" smtClean="0">
                <a:solidFill>
                  <a:schemeClr val="tx1"/>
                </a:solidFill>
                <a:latin typeface="A-OTF 新ゴ Pr6N R"/>
                <a:ea typeface="A-OTF 新ゴ Pr6N R"/>
                <a:cs typeface="A-OTF 新ゴ Pr6N R"/>
              </a:rPr>
              <a:t>２話終了段階での平均視聴率予測</a:t>
            </a:r>
            <a:endParaRPr lang="en-US" altLang="ja-JP" sz="2400" dirty="0" smtClean="0">
              <a:solidFill>
                <a:schemeClr val="tx1"/>
              </a:solidFill>
              <a:latin typeface="A-OTF 新ゴ Pr6N R"/>
              <a:ea typeface="A-OTF 新ゴ Pr6N R"/>
              <a:cs typeface="A-OTF 新ゴ Pr6N R"/>
            </a:endParaRPr>
          </a:p>
          <a:p>
            <a:pPr algn="l"/>
            <a:endParaRPr lang="en-US" altLang="ja-JP" sz="2400" dirty="0">
              <a:solidFill>
                <a:schemeClr val="tx1"/>
              </a:solidFill>
              <a:latin typeface="A-OTF 新ゴ Pr6N R"/>
              <a:ea typeface="A-OTF 新ゴ Pr6N R"/>
              <a:cs typeface="A-OTF 新ゴ Pr6N R"/>
            </a:endParaRPr>
          </a:p>
          <a:p>
            <a:pPr algn="l"/>
            <a:r>
              <a:rPr lang="en-US" altLang="en-US" sz="2800" dirty="0">
                <a:solidFill>
                  <a:schemeClr val="tx1"/>
                </a:solidFill>
                <a:latin typeface="A-OTF 新ゴ Pr6N R"/>
                <a:ea typeface="A-OTF 新ゴ Pr6N R"/>
                <a:cs typeface="A-OTF 新ゴ Pr6N R"/>
              </a:rPr>
              <a:t> </a:t>
            </a:r>
            <a:r>
              <a:rPr lang="ja-JP" altLang="en-US" sz="3200" dirty="0" smtClean="0">
                <a:solidFill>
                  <a:schemeClr val="tx1"/>
                </a:solidFill>
                <a:latin typeface="A-OTF 新ゴ Pr6N R"/>
                <a:ea typeface="A-OTF 新ゴ Pr6N R"/>
                <a:cs typeface="A-OTF 新ゴ Pr6N R"/>
              </a:rPr>
              <a:t>・</a:t>
            </a:r>
            <a:r>
              <a:rPr lang="ja-JP" altLang="en-US" sz="3200" dirty="0">
                <a:solidFill>
                  <a:schemeClr val="tx1"/>
                </a:solidFill>
                <a:latin typeface="A-OTF 新ゴ Pr6N R"/>
                <a:ea typeface="A-OTF 新ゴ Pr6N R"/>
                <a:cs typeface="A-OTF 新ゴ Pr6N R"/>
              </a:rPr>
              <a:t>総</a:t>
            </a:r>
            <a:r>
              <a:rPr lang="ja-JP" altLang="en-US" sz="3200" dirty="0" smtClean="0">
                <a:solidFill>
                  <a:schemeClr val="tx1"/>
                </a:solidFill>
                <a:latin typeface="A-OTF 新ゴ Pr6N R"/>
                <a:ea typeface="A-OTF 新ゴ Pr6N R"/>
                <a:cs typeface="A-OTF 新ゴ Pr6N R"/>
              </a:rPr>
              <a:t>括・今後の発展</a:t>
            </a:r>
            <a:endParaRPr lang="en-US" altLang="ja-JP" sz="3200" dirty="0">
              <a:solidFill>
                <a:schemeClr val="tx1"/>
              </a:solidFill>
              <a:latin typeface="A-OTF 新ゴ Pr6N R"/>
              <a:ea typeface="A-OTF 新ゴ Pr6N R"/>
              <a:cs typeface="A-OTF 新ゴ Pr6N R"/>
            </a:endParaRPr>
          </a:p>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9</a:t>
            </a:fld>
            <a:endParaRPr lang="es-ES" altLang="ja-JP"/>
          </a:p>
        </p:txBody>
      </p:sp>
    </p:spTree>
    <p:extLst>
      <p:ext uri="{BB962C8B-B14F-4D97-AF65-F5344CB8AC3E}">
        <p14:creationId xmlns:p14="http://schemas.microsoft.com/office/powerpoint/2010/main" val="2769532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a:ln>
              <a:noFill/>
            </a:ln>
            <a:solidFill>
              <a:schemeClr val="tx1"/>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a:ln>
              <a:noFill/>
            </a:ln>
            <a:solidFill>
              <a:schemeClr val="tx1"/>
            </a:solidFill>
            <a:effectLst/>
            <a:latin typeface="Arial" charset="0"/>
            <a:ea typeface="ＭＳ Ｐゴシック" charset="0"/>
            <a:cs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6613</TotalTime>
  <Words>2148</Words>
  <Application>Microsoft Macintosh PowerPoint</Application>
  <PresentationFormat>画面に合わせる (4:3)</PresentationFormat>
  <Paragraphs>564</Paragraphs>
  <Slides>40</Slides>
  <Notes>2</Notes>
  <HiddenSlides>0</HiddenSlides>
  <MMClips>0</MMClips>
  <ScaleCrop>false</ScaleCrop>
  <HeadingPairs>
    <vt:vector size="4" baseType="variant">
      <vt:variant>
        <vt:lpstr>テーマ</vt:lpstr>
      </vt:variant>
      <vt:variant>
        <vt:i4>1</vt:i4>
      </vt:variant>
      <vt:variant>
        <vt:lpstr>スライド タイトル</vt:lpstr>
      </vt:variant>
      <vt:variant>
        <vt:i4>40</vt:i4>
      </vt:variant>
    </vt:vector>
  </HeadingPairs>
  <TitlesOfParts>
    <vt:vector size="41" baseType="lpstr">
      <vt:lpstr>Diseño predeterminado</vt:lpstr>
      <vt:lpstr>データによる テレビドラマのクオリティ向上</vt:lpstr>
      <vt:lpstr>PowerPoint プレゼンテーション</vt:lpstr>
      <vt:lpstr>PowerPoint プレゼンテーション</vt:lpstr>
      <vt:lpstr>日本の番組制作の現状</vt:lpstr>
      <vt:lpstr>日本の番組制作の現状</vt:lpstr>
      <vt:lpstr>PowerPoint プレゼンテーション</vt:lpstr>
      <vt:lpstr>PowerPoint プレゼンテーション</vt:lpstr>
      <vt:lpstr>PowerPoint プレゼンテーション</vt:lpstr>
      <vt:lpstr>PowerPoint プレゼンテーション</vt:lpstr>
      <vt:lpstr>ビジネス課題と２つの分析概要</vt:lpstr>
      <vt:lpstr>分析プロジェクトの企画サマリー</vt:lpstr>
      <vt:lpstr>PowerPoint プレゼンテーション</vt:lpstr>
      <vt:lpstr> メイン分析 番組表の自然言語処理と視聴率</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サブ分析 ドラマ大枠の特徴量の視聴率寄与</vt:lpstr>
      <vt:lpstr>PowerPoint プレゼンテーション</vt:lpstr>
      <vt:lpstr>メイン｢番組表の自然言語処理と視聴率｣の概要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補足資料</vt:lpstr>
      <vt:lpstr>PowerPoint プレゼンテーション</vt:lpstr>
      <vt:lpstr>PowerPoint プレゼンテーション</vt:lpstr>
      <vt:lpstr>PowerPoint プレゼンテーション</vt:lpstr>
      <vt:lpstr>2. 期待する成果とアウトプット</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吉村 博行</cp:lastModifiedBy>
  <cp:revision>809</cp:revision>
  <dcterms:created xsi:type="dcterms:W3CDTF">2010-05-23T14:28:12Z</dcterms:created>
  <dcterms:modified xsi:type="dcterms:W3CDTF">2020-02-29T02:23:34Z</dcterms:modified>
</cp:coreProperties>
</file>